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71" r:id="rId6"/>
    <p:sldId id="272" r:id="rId7"/>
    <p:sldId id="273" r:id="rId8"/>
    <p:sldId id="274" r:id="rId9"/>
    <p:sldId id="264" r:id="rId10"/>
    <p:sldId id="265" r:id="rId11"/>
    <p:sldId id="266" r:id="rId12"/>
    <p:sldId id="277" r:id="rId13"/>
    <p:sldId id="267" r:id="rId14"/>
    <p:sldId id="268" r:id="rId15"/>
    <p:sldId id="276" r:id="rId16"/>
    <p:sldId id="275" r:id="rId17"/>
    <p:sldId id="270" r:id="rId18"/>
  </p:sldIdLst>
  <p:sldSz cx="18288000" cy="10287000"/>
  <p:notesSz cx="6858000" cy="9144000"/>
  <p:embeddedFontLst>
    <p:embeddedFont>
      <p:font typeface="Lato Bold" panose="020B0604020202020204" charset="0"/>
      <p:regular r:id="rId20"/>
    </p:embeddedFont>
    <p:embeddedFont>
      <p:font typeface="League Spartan" panose="020B0604020202020204" charset="0"/>
      <p:regular r:id="rId21"/>
    </p:embeddedFon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361" y="-7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342D5-8AA5-47B6-A3F6-4D35871E6106}" type="datetimeFigureOut">
              <a:rPr lang="en-IN" smtClean="0"/>
              <a:t>02-04-2024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257F3-7383-40D0-BD94-45D00918CBB2}" type="slidenum">
              <a:rPr lang="en-IN" smtClean="0"/>
              <a:t>‹#›</a:t>
            </a:fld>
            <a:endParaRPr lang="en-IN"/>
          </a:p>
        </p:txBody>
      </p:sp>
    </p:spTree>
    <p:extLst>
      <p:ext uri="{BB962C8B-B14F-4D97-AF65-F5344CB8AC3E}">
        <p14:creationId xmlns:p14="http://schemas.microsoft.com/office/powerpoint/2010/main" val="185545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3257F3-7383-40D0-BD94-45D00918CBB2}" type="slidenum">
              <a:rPr lang="en-IN" smtClean="0"/>
              <a:t>7</a:t>
            </a:fld>
            <a:endParaRPr lang="en-IN"/>
          </a:p>
        </p:txBody>
      </p:sp>
    </p:spTree>
    <p:extLst>
      <p:ext uri="{BB962C8B-B14F-4D97-AF65-F5344CB8AC3E}">
        <p14:creationId xmlns:p14="http://schemas.microsoft.com/office/powerpoint/2010/main" val="143864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3257F3-7383-40D0-BD94-45D00918CBB2}" type="slidenum">
              <a:rPr lang="en-IN" smtClean="0"/>
              <a:t>8</a:t>
            </a:fld>
            <a:endParaRPr lang="en-IN"/>
          </a:p>
        </p:txBody>
      </p:sp>
    </p:spTree>
    <p:extLst>
      <p:ext uri="{BB962C8B-B14F-4D97-AF65-F5344CB8AC3E}">
        <p14:creationId xmlns:p14="http://schemas.microsoft.com/office/powerpoint/2010/main" val="285406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dirty="0"/>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dirty="0"/>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dirty="0"/>
            </a:p>
          </p:txBody>
        </p:sp>
      </p:grpSp>
      <p:sp>
        <p:nvSpPr>
          <p:cNvPr id="6" name="TextBox 6"/>
          <p:cNvSpPr txBox="1"/>
          <p:nvPr/>
        </p:nvSpPr>
        <p:spPr>
          <a:xfrm>
            <a:off x="3468546" y="677436"/>
            <a:ext cx="7218503" cy="1375921"/>
          </a:xfrm>
          <a:prstGeom prst="rect">
            <a:avLst/>
          </a:prstGeom>
        </p:spPr>
        <p:txBody>
          <a:bodyPr lIns="0" tIns="0" rIns="0" bIns="0" rtlCol="0" anchor="t">
            <a:spAutoFit/>
          </a:bodyPr>
          <a:lstStyle/>
          <a:p>
            <a:pPr>
              <a:lnSpc>
                <a:spcPts val="11265"/>
              </a:lnSpc>
              <a:spcBef>
                <a:spcPct val="0"/>
              </a:spcBef>
            </a:pPr>
            <a:r>
              <a:rPr lang="en-US" sz="8046" dirty="0">
                <a:solidFill>
                  <a:srgbClr val="593C8F"/>
                </a:solidFill>
                <a:latin typeface="Lato Bold"/>
              </a:rPr>
              <a:t>OLIST</a:t>
            </a:r>
          </a:p>
        </p:txBody>
      </p:sp>
      <p:sp>
        <p:nvSpPr>
          <p:cNvPr id="7" name="TextBox 7"/>
          <p:cNvSpPr txBox="1"/>
          <p:nvPr/>
        </p:nvSpPr>
        <p:spPr>
          <a:xfrm>
            <a:off x="3435478" y="1865271"/>
            <a:ext cx="10991397" cy="1627688"/>
          </a:xfrm>
          <a:prstGeom prst="rect">
            <a:avLst/>
          </a:prstGeom>
        </p:spPr>
        <p:txBody>
          <a:bodyPr lIns="0" tIns="0" rIns="0" bIns="0" rtlCol="0" anchor="t">
            <a:spAutoFit/>
          </a:bodyPr>
          <a:lstStyle/>
          <a:p>
            <a:pPr>
              <a:lnSpc>
                <a:spcPts val="13343"/>
              </a:lnSpc>
              <a:spcBef>
                <a:spcPct val="0"/>
              </a:spcBef>
            </a:pPr>
            <a:r>
              <a:rPr lang="en-US" sz="9530" dirty="0">
                <a:solidFill>
                  <a:srgbClr val="593C8F"/>
                </a:solidFill>
                <a:latin typeface="League Spartan"/>
              </a:rPr>
              <a:t>ECOMMERCE</a:t>
            </a:r>
          </a:p>
        </p:txBody>
      </p:sp>
      <p:sp>
        <p:nvSpPr>
          <p:cNvPr id="8" name="AutoShape 8"/>
          <p:cNvSpPr/>
          <p:nvPr/>
        </p:nvSpPr>
        <p:spPr>
          <a:xfrm flipV="1">
            <a:off x="3482923" y="3510773"/>
            <a:ext cx="9687995" cy="20505"/>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0" name="TextBox 10"/>
          <p:cNvSpPr txBox="1"/>
          <p:nvPr/>
        </p:nvSpPr>
        <p:spPr>
          <a:xfrm>
            <a:off x="3487988" y="3615055"/>
            <a:ext cx="7179618" cy="887095"/>
          </a:xfrm>
          <a:prstGeom prst="rect">
            <a:avLst/>
          </a:prstGeom>
        </p:spPr>
        <p:txBody>
          <a:bodyPr lIns="0" tIns="0" rIns="0" bIns="0" rtlCol="0" anchor="t">
            <a:spAutoFit/>
          </a:bodyPr>
          <a:lstStyle/>
          <a:p>
            <a:pPr algn="ctr">
              <a:lnSpc>
                <a:spcPts val="7279"/>
              </a:lnSpc>
            </a:pPr>
            <a:r>
              <a:rPr lang="en-US" sz="5199" dirty="0">
                <a:solidFill>
                  <a:srgbClr val="593C8F"/>
                </a:solidFill>
                <a:latin typeface="Lato Bold"/>
              </a:rPr>
              <a:t>Sales and Profit Analysis</a:t>
            </a:r>
          </a:p>
        </p:txBody>
      </p:sp>
      <p:sp>
        <p:nvSpPr>
          <p:cNvPr id="11" name="TextBox 11"/>
          <p:cNvSpPr txBox="1"/>
          <p:nvPr/>
        </p:nvSpPr>
        <p:spPr>
          <a:xfrm>
            <a:off x="11734800" y="6041586"/>
            <a:ext cx="6113429" cy="3647152"/>
          </a:xfrm>
          <a:prstGeom prst="rect">
            <a:avLst/>
          </a:prstGeom>
        </p:spPr>
        <p:txBody>
          <a:bodyPr wrap="square" lIns="0" tIns="0" rIns="0" bIns="0" rtlCol="0" anchor="t">
            <a:spAutoFit/>
          </a:bodyPr>
          <a:lstStyle/>
          <a:p>
            <a:pPr>
              <a:lnSpc>
                <a:spcPts val="2659"/>
              </a:lnSpc>
            </a:pPr>
            <a:r>
              <a:rPr lang="en-US" sz="3200" u="sng" dirty="0">
                <a:solidFill>
                  <a:srgbClr val="593C8F"/>
                </a:solidFill>
                <a:latin typeface="Lato Bold"/>
              </a:rPr>
              <a:t>GROUP -6</a:t>
            </a:r>
            <a:r>
              <a:rPr lang="en-US" sz="3200" dirty="0">
                <a:solidFill>
                  <a:srgbClr val="593C8F"/>
                </a:solidFill>
                <a:latin typeface="Lato Bold"/>
              </a:rPr>
              <a:t> </a:t>
            </a:r>
          </a:p>
          <a:p>
            <a:pPr>
              <a:lnSpc>
                <a:spcPts val="2659"/>
              </a:lnSpc>
            </a:pPr>
            <a:endParaRPr lang="en-US" sz="3200" dirty="0">
              <a:solidFill>
                <a:srgbClr val="593C8F"/>
              </a:solidFill>
              <a:latin typeface="Lato Bold"/>
            </a:endParaRPr>
          </a:p>
          <a:p>
            <a:pPr marL="457200" indent="-457200">
              <a:buFont typeface="Wingdings" panose="05000000000000000000" pitchFamily="2" charset="2"/>
              <a:buChar char="§"/>
            </a:pPr>
            <a:r>
              <a:rPr lang="en-US" sz="3200" dirty="0">
                <a:solidFill>
                  <a:srgbClr val="593C8F"/>
                </a:solidFill>
                <a:latin typeface="Lato Bold"/>
              </a:rPr>
              <a:t>Rohit Prakash Dandade</a:t>
            </a:r>
          </a:p>
          <a:p>
            <a:pPr marL="457200" indent="-457200">
              <a:buFont typeface="Wingdings" panose="05000000000000000000" pitchFamily="2" charset="2"/>
              <a:buChar char="§"/>
            </a:pPr>
            <a:r>
              <a:rPr lang="en-US" sz="3200" dirty="0">
                <a:solidFill>
                  <a:srgbClr val="593C8F"/>
                </a:solidFill>
                <a:latin typeface="Lato Bold"/>
              </a:rPr>
              <a:t>Pooja Vasdev</a:t>
            </a:r>
          </a:p>
          <a:p>
            <a:pPr marL="457200" indent="-457200">
              <a:buFont typeface="Wingdings" panose="05000000000000000000" pitchFamily="2" charset="2"/>
              <a:buChar char="§"/>
            </a:pPr>
            <a:r>
              <a:rPr lang="en-US" sz="3200" dirty="0">
                <a:solidFill>
                  <a:srgbClr val="593C8F"/>
                </a:solidFill>
                <a:latin typeface="Lato Bold"/>
              </a:rPr>
              <a:t>Syed Murtuza Ali</a:t>
            </a:r>
          </a:p>
          <a:p>
            <a:pPr marL="457200" indent="-457200">
              <a:buFont typeface="Wingdings" panose="05000000000000000000" pitchFamily="2" charset="2"/>
              <a:buChar char="§"/>
            </a:pPr>
            <a:r>
              <a:rPr lang="en-US" sz="3200" dirty="0">
                <a:solidFill>
                  <a:srgbClr val="593C8F"/>
                </a:solidFill>
                <a:latin typeface="Lato Bold"/>
              </a:rPr>
              <a:t>Himaja Naga Varshini Mallem</a:t>
            </a:r>
          </a:p>
          <a:p>
            <a:pPr marL="457200" indent="-457200">
              <a:buFont typeface="Wingdings" panose="05000000000000000000" pitchFamily="2" charset="2"/>
              <a:buChar char="§"/>
            </a:pPr>
            <a:r>
              <a:rPr lang="en-US" sz="3200" dirty="0">
                <a:solidFill>
                  <a:srgbClr val="593C8F"/>
                </a:solidFill>
                <a:latin typeface="Lato Bold"/>
              </a:rPr>
              <a:t>Teja Pachipulusu</a:t>
            </a:r>
          </a:p>
          <a:p>
            <a:pPr marL="457200" indent="-457200">
              <a:buFont typeface="Wingdings" panose="05000000000000000000" pitchFamily="2" charset="2"/>
              <a:buChar char="§"/>
            </a:pPr>
            <a:r>
              <a:rPr lang="en-US" sz="3200" dirty="0">
                <a:solidFill>
                  <a:srgbClr val="593C8F"/>
                </a:solidFill>
                <a:latin typeface="Lato Bold"/>
              </a:rPr>
              <a:t>Saroj Kumari</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4" name="TextBox 4"/>
          <p:cNvSpPr txBox="1"/>
          <p:nvPr/>
        </p:nvSpPr>
        <p:spPr>
          <a:xfrm>
            <a:off x="1295400" y="415437"/>
            <a:ext cx="15125762" cy="815608"/>
          </a:xfrm>
          <a:prstGeom prst="rect">
            <a:avLst/>
          </a:prstGeom>
        </p:spPr>
        <p:txBody>
          <a:bodyPr wrap="square" lIns="0" tIns="0" rIns="0" bIns="0" rtlCol="0" anchor="t">
            <a:spAutoFit/>
          </a:bodyPr>
          <a:lstStyle/>
          <a:p>
            <a:pPr algn="ctr">
              <a:lnSpc>
                <a:spcPts val="6580"/>
              </a:lnSpc>
            </a:pPr>
            <a:r>
              <a:rPr lang="en-US" sz="4700" u="sng" dirty="0">
                <a:solidFill>
                  <a:srgbClr val="593C8F"/>
                </a:solidFill>
                <a:latin typeface="League Spartan"/>
              </a:rPr>
              <a:t>SALES ANALYSIS DASHBOARD USING TABLEAU</a:t>
            </a:r>
          </a:p>
        </p:txBody>
      </p:sp>
      <p:pic>
        <p:nvPicPr>
          <p:cNvPr id="8" name="Picture 7" descr="A screenshot of a computer&#10;&#10;Description automatically generated">
            <a:extLst>
              <a:ext uri="{FF2B5EF4-FFF2-40B4-BE49-F238E27FC236}">
                <a16:creationId xmlns:a16="http://schemas.microsoft.com/office/drawing/2014/main" id="{2F790E9F-B393-ABEA-A2D5-C6E9D1C58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11152"/>
            <a:ext cx="17449800" cy="8609148"/>
          </a:xfrm>
          <a:prstGeom prst="rect">
            <a:avLst/>
          </a:prstGeom>
          <a:ln w="76200">
            <a:solidFill>
              <a:srgbClr val="7030A0"/>
            </a:solidFill>
          </a:ln>
        </p:spPr>
      </p:pic>
      <p:grpSp>
        <p:nvGrpSpPr>
          <p:cNvPr id="9" name="Group 2">
            <a:extLst>
              <a:ext uri="{FF2B5EF4-FFF2-40B4-BE49-F238E27FC236}">
                <a16:creationId xmlns:a16="http://schemas.microsoft.com/office/drawing/2014/main" id="{66DDE27E-3DEE-4927-BEE8-1602A46A9F1F}"/>
              </a:ext>
            </a:extLst>
          </p:cNvPr>
          <p:cNvGrpSpPr/>
          <p:nvPr/>
        </p:nvGrpSpPr>
        <p:grpSpPr>
          <a:xfrm>
            <a:off x="0" y="0"/>
            <a:ext cx="152400" cy="10287000"/>
            <a:chOff x="0" y="0"/>
            <a:chExt cx="812800" cy="2709333"/>
          </a:xfrm>
        </p:grpSpPr>
        <p:sp>
          <p:nvSpPr>
            <p:cNvPr id="10" name="Freeform 3">
              <a:extLst>
                <a:ext uri="{FF2B5EF4-FFF2-40B4-BE49-F238E27FC236}">
                  <a16:creationId xmlns:a16="http://schemas.microsoft.com/office/drawing/2014/main" id="{E08D68B6-BF70-F750-7040-F3FEE99212A2}"/>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11" name="TextBox 4">
              <a:extLst>
                <a:ext uri="{FF2B5EF4-FFF2-40B4-BE49-F238E27FC236}">
                  <a16:creationId xmlns:a16="http://schemas.microsoft.com/office/drawing/2014/main" id="{F51F3DB7-0B70-3705-59AC-8771A31B0083}"/>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4" name="TextBox 4"/>
          <p:cNvSpPr txBox="1"/>
          <p:nvPr/>
        </p:nvSpPr>
        <p:spPr>
          <a:xfrm>
            <a:off x="2895600" y="369763"/>
            <a:ext cx="11394207" cy="880110"/>
          </a:xfrm>
          <a:prstGeom prst="rect">
            <a:avLst/>
          </a:prstGeom>
        </p:spPr>
        <p:txBody>
          <a:bodyPr wrap="square" lIns="0" tIns="0" rIns="0" bIns="0" rtlCol="0" anchor="t">
            <a:spAutoFit/>
          </a:bodyPr>
          <a:lstStyle/>
          <a:p>
            <a:pPr algn="ctr">
              <a:lnSpc>
                <a:spcPts val="7139"/>
              </a:lnSpc>
            </a:pPr>
            <a:r>
              <a:rPr lang="en-US" sz="5100" u="sng" dirty="0">
                <a:solidFill>
                  <a:srgbClr val="593C8F"/>
                </a:solidFill>
                <a:latin typeface="League Spartan"/>
              </a:rPr>
              <a:t>PROFIT ANALYSIS DASHBOARD</a:t>
            </a:r>
          </a:p>
        </p:txBody>
      </p:sp>
      <p:grpSp>
        <p:nvGrpSpPr>
          <p:cNvPr id="5" name="Group 2">
            <a:extLst>
              <a:ext uri="{FF2B5EF4-FFF2-40B4-BE49-F238E27FC236}">
                <a16:creationId xmlns:a16="http://schemas.microsoft.com/office/drawing/2014/main" id="{9CFCBCD6-F5B4-2880-85A6-0748D306AA66}"/>
              </a:ext>
            </a:extLst>
          </p:cNvPr>
          <p:cNvGrpSpPr/>
          <p:nvPr/>
        </p:nvGrpSpPr>
        <p:grpSpPr>
          <a:xfrm>
            <a:off x="0" y="0"/>
            <a:ext cx="152400" cy="10287000"/>
            <a:chOff x="0" y="0"/>
            <a:chExt cx="812800" cy="2709333"/>
          </a:xfrm>
        </p:grpSpPr>
        <p:sp>
          <p:nvSpPr>
            <p:cNvPr id="6" name="Freeform 3">
              <a:extLst>
                <a:ext uri="{FF2B5EF4-FFF2-40B4-BE49-F238E27FC236}">
                  <a16:creationId xmlns:a16="http://schemas.microsoft.com/office/drawing/2014/main" id="{50E89152-773B-7284-0823-F9473E1F0202}"/>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4">
              <a:extLst>
                <a:ext uri="{FF2B5EF4-FFF2-40B4-BE49-F238E27FC236}">
                  <a16:creationId xmlns:a16="http://schemas.microsoft.com/office/drawing/2014/main" id="{4B0108E7-C93F-7453-6FAA-B60B8FAE8E57}"/>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pic>
        <p:nvPicPr>
          <p:cNvPr id="9" name="Picture 8">
            <a:extLst>
              <a:ext uri="{FF2B5EF4-FFF2-40B4-BE49-F238E27FC236}">
                <a16:creationId xmlns:a16="http://schemas.microsoft.com/office/drawing/2014/main" id="{84261FA0-8C60-FB06-94B8-D3B3FDB2F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30699"/>
            <a:ext cx="17602200" cy="8486538"/>
          </a:xfrm>
          <a:prstGeom prst="rect">
            <a:avLst/>
          </a:prstGeom>
          <a:ln w="76200">
            <a:solidFill>
              <a:srgbClr val="7030A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4" name="TextBox 4"/>
          <p:cNvSpPr txBox="1"/>
          <p:nvPr/>
        </p:nvSpPr>
        <p:spPr>
          <a:xfrm>
            <a:off x="899182" y="469997"/>
            <a:ext cx="16489635" cy="879087"/>
          </a:xfrm>
          <a:prstGeom prst="rect">
            <a:avLst/>
          </a:prstGeom>
        </p:spPr>
        <p:txBody>
          <a:bodyPr wrap="square" lIns="0" tIns="0" rIns="0" bIns="0" rtlCol="0" anchor="t">
            <a:spAutoFit/>
          </a:bodyPr>
          <a:lstStyle/>
          <a:p>
            <a:pPr algn="ctr">
              <a:lnSpc>
                <a:spcPts val="7139"/>
              </a:lnSpc>
            </a:pPr>
            <a:r>
              <a:rPr lang="en-US" sz="5100" u="sng" dirty="0">
                <a:solidFill>
                  <a:srgbClr val="593C8F"/>
                </a:solidFill>
                <a:latin typeface="League Spartan"/>
              </a:rPr>
              <a:t>SALES ANALYSIS DASHBOARD USING POWER BI</a:t>
            </a:r>
          </a:p>
        </p:txBody>
      </p:sp>
      <p:grpSp>
        <p:nvGrpSpPr>
          <p:cNvPr id="5" name="Group 2">
            <a:extLst>
              <a:ext uri="{FF2B5EF4-FFF2-40B4-BE49-F238E27FC236}">
                <a16:creationId xmlns:a16="http://schemas.microsoft.com/office/drawing/2014/main" id="{B47DCBE7-BA40-6AB1-18A3-5FA964FD9809}"/>
              </a:ext>
            </a:extLst>
          </p:cNvPr>
          <p:cNvGrpSpPr/>
          <p:nvPr/>
        </p:nvGrpSpPr>
        <p:grpSpPr>
          <a:xfrm>
            <a:off x="0" y="0"/>
            <a:ext cx="152400" cy="10287000"/>
            <a:chOff x="0" y="0"/>
            <a:chExt cx="812800" cy="2709333"/>
          </a:xfrm>
        </p:grpSpPr>
        <p:sp>
          <p:nvSpPr>
            <p:cNvPr id="6" name="Freeform 3">
              <a:extLst>
                <a:ext uri="{FF2B5EF4-FFF2-40B4-BE49-F238E27FC236}">
                  <a16:creationId xmlns:a16="http://schemas.microsoft.com/office/drawing/2014/main" id="{A76234D6-76DC-FA4D-A550-48D8F8A83F4D}"/>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4">
              <a:extLst>
                <a:ext uri="{FF2B5EF4-FFF2-40B4-BE49-F238E27FC236}">
                  <a16:creationId xmlns:a16="http://schemas.microsoft.com/office/drawing/2014/main" id="{7C6CFEC5-244A-355C-F3CE-883C833F2104}"/>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pic>
        <p:nvPicPr>
          <p:cNvPr id="9" name="Picture 8" descr="A screenshot of a computer&#10;&#10;Description automatically generated">
            <a:extLst>
              <a:ext uri="{FF2B5EF4-FFF2-40B4-BE49-F238E27FC236}">
                <a16:creationId xmlns:a16="http://schemas.microsoft.com/office/drawing/2014/main" id="{A6C9DB0B-BA45-21DB-E323-BA08B35D0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29910"/>
            <a:ext cx="17526000" cy="8490390"/>
          </a:xfrm>
          <a:prstGeom prst="rect">
            <a:avLst/>
          </a:prstGeom>
          <a:ln w="76200">
            <a:solidFill>
              <a:srgbClr val="7030A0"/>
            </a:solidFill>
          </a:ln>
        </p:spPr>
      </p:pic>
    </p:spTree>
    <p:extLst>
      <p:ext uri="{BB962C8B-B14F-4D97-AF65-F5344CB8AC3E}">
        <p14:creationId xmlns:p14="http://schemas.microsoft.com/office/powerpoint/2010/main" val="15134440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Freeform 3"/>
          <p:cNvSpPr/>
          <p:nvPr/>
        </p:nvSpPr>
        <p:spPr>
          <a:xfrm>
            <a:off x="591996" y="1529910"/>
            <a:ext cx="17315004" cy="8490390"/>
          </a:xfrm>
          <a:custGeom>
            <a:avLst/>
            <a:gdLst/>
            <a:ahLst/>
            <a:cxnLst/>
            <a:rect l="l" t="t" r="r" b="b"/>
            <a:pathLst>
              <a:path w="15992458" h="7121642">
                <a:moveTo>
                  <a:pt x="0" y="0"/>
                </a:moveTo>
                <a:lnTo>
                  <a:pt x="15992458" y="0"/>
                </a:lnTo>
                <a:lnTo>
                  <a:pt x="15992458" y="7121641"/>
                </a:lnTo>
                <a:lnTo>
                  <a:pt x="0" y="7121641"/>
                </a:lnTo>
                <a:lnTo>
                  <a:pt x="0" y="0"/>
                </a:lnTo>
                <a:close/>
              </a:path>
            </a:pathLst>
          </a:custGeom>
          <a:blipFill>
            <a:blip r:embed="rId3"/>
            <a:stretch>
              <a:fillRect/>
            </a:stretch>
          </a:blipFill>
          <a:ln w="76200">
            <a:solidFill>
              <a:srgbClr val="7030A0"/>
            </a:solidFill>
          </a:ln>
        </p:spPr>
        <p:txBody>
          <a:bodyPr/>
          <a:lstStyle/>
          <a:p>
            <a:endParaRPr lang="en-US"/>
          </a:p>
        </p:txBody>
      </p:sp>
      <p:sp>
        <p:nvSpPr>
          <p:cNvPr id="4" name="TextBox 4"/>
          <p:cNvSpPr txBox="1"/>
          <p:nvPr/>
        </p:nvSpPr>
        <p:spPr>
          <a:xfrm>
            <a:off x="899182" y="469997"/>
            <a:ext cx="16489635" cy="879087"/>
          </a:xfrm>
          <a:prstGeom prst="rect">
            <a:avLst/>
          </a:prstGeom>
        </p:spPr>
        <p:txBody>
          <a:bodyPr wrap="square" lIns="0" tIns="0" rIns="0" bIns="0" rtlCol="0" anchor="t">
            <a:spAutoFit/>
          </a:bodyPr>
          <a:lstStyle/>
          <a:p>
            <a:pPr algn="ctr">
              <a:lnSpc>
                <a:spcPts val="7139"/>
              </a:lnSpc>
            </a:pPr>
            <a:r>
              <a:rPr lang="en-US" sz="5100" u="sng" dirty="0">
                <a:solidFill>
                  <a:srgbClr val="593C8F"/>
                </a:solidFill>
                <a:latin typeface="League Spartan"/>
              </a:rPr>
              <a:t>SALES ANALYSIS DASHBOARD USING POWER BI</a:t>
            </a:r>
          </a:p>
        </p:txBody>
      </p:sp>
      <p:grpSp>
        <p:nvGrpSpPr>
          <p:cNvPr id="5" name="Group 2">
            <a:extLst>
              <a:ext uri="{FF2B5EF4-FFF2-40B4-BE49-F238E27FC236}">
                <a16:creationId xmlns:a16="http://schemas.microsoft.com/office/drawing/2014/main" id="{B47DCBE7-BA40-6AB1-18A3-5FA964FD9809}"/>
              </a:ext>
            </a:extLst>
          </p:cNvPr>
          <p:cNvGrpSpPr/>
          <p:nvPr/>
        </p:nvGrpSpPr>
        <p:grpSpPr>
          <a:xfrm>
            <a:off x="0" y="0"/>
            <a:ext cx="152400" cy="10287000"/>
            <a:chOff x="0" y="0"/>
            <a:chExt cx="812800" cy="2709333"/>
          </a:xfrm>
        </p:grpSpPr>
        <p:sp>
          <p:nvSpPr>
            <p:cNvPr id="6" name="Freeform 3">
              <a:extLst>
                <a:ext uri="{FF2B5EF4-FFF2-40B4-BE49-F238E27FC236}">
                  <a16:creationId xmlns:a16="http://schemas.microsoft.com/office/drawing/2014/main" id="{A76234D6-76DC-FA4D-A550-48D8F8A83F4D}"/>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4">
              <a:extLst>
                <a:ext uri="{FF2B5EF4-FFF2-40B4-BE49-F238E27FC236}">
                  <a16:creationId xmlns:a16="http://schemas.microsoft.com/office/drawing/2014/main" id="{7C6CFEC5-244A-355C-F3CE-883C833F2104}"/>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dirty="0"/>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3573679" y="1626486"/>
            <a:ext cx="9687995" cy="20505"/>
          </a:xfrm>
          <a:prstGeom prst="line">
            <a:avLst/>
          </a:prstGeom>
          <a:ln w="38100" cap="flat">
            <a:solidFill>
              <a:srgbClr val="000000"/>
            </a:solidFill>
            <a:prstDash val="solid"/>
            <a:headEnd type="none" w="sm" len="sm"/>
            <a:tailEnd type="none" w="sm" len="sm"/>
          </a:ln>
        </p:spPr>
        <p:txBody>
          <a:bodyPr/>
          <a:lstStyle/>
          <a:p>
            <a:endParaRPr lang="en-US"/>
          </a:p>
        </p:txBody>
      </p:sp>
      <p:sp>
        <p:nvSpPr>
          <p:cNvPr id="7" name="Freeform 7"/>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828800" y="571500"/>
            <a:ext cx="7007275" cy="902170"/>
          </a:xfrm>
          <a:prstGeom prst="rect">
            <a:avLst/>
          </a:prstGeom>
        </p:spPr>
        <p:txBody>
          <a:bodyPr lIns="0" tIns="0" rIns="0" bIns="0" rtlCol="0" anchor="t">
            <a:spAutoFit/>
          </a:bodyPr>
          <a:lstStyle/>
          <a:p>
            <a:pPr algn="ctr">
              <a:lnSpc>
                <a:spcPts val="7279"/>
              </a:lnSpc>
            </a:pPr>
            <a:r>
              <a:rPr lang="en-US" sz="5199" dirty="0">
                <a:solidFill>
                  <a:srgbClr val="593C8F"/>
                </a:solidFill>
                <a:latin typeface="League Spartan"/>
              </a:rPr>
              <a:t>Summary</a:t>
            </a:r>
          </a:p>
        </p:txBody>
      </p:sp>
      <p:sp>
        <p:nvSpPr>
          <p:cNvPr id="9" name="TextBox 8">
            <a:extLst>
              <a:ext uri="{FF2B5EF4-FFF2-40B4-BE49-F238E27FC236}">
                <a16:creationId xmlns:a16="http://schemas.microsoft.com/office/drawing/2014/main" id="{D4BE173A-7EEF-742A-BA2B-DF2D3BCAECB1}"/>
              </a:ext>
            </a:extLst>
          </p:cNvPr>
          <p:cNvSpPr txBox="1"/>
          <p:nvPr/>
        </p:nvSpPr>
        <p:spPr>
          <a:xfrm>
            <a:off x="3587584" y="2301621"/>
            <a:ext cx="11881016" cy="6247864"/>
          </a:xfrm>
          <a:prstGeom prst="rect">
            <a:avLst/>
          </a:prstGeom>
          <a:noFill/>
        </p:spPr>
        <p:txBody>
          <a:bodyPr wrap="square" rtlCol="0">
            <a:spAutoFit/>
          </a:bodyPr>
          <a:lstStyle/>
          <a:p>
            <a:pPr algn="just"/>
            <a:r>
              <a:rPr lang="en-US" sz="4000" dirty="0">
                <a:solidFill>
                  <a:schemeClr val="tx2"/>
                </a:solidFill>
                <a:latin typeface="Poppins" panose="00000500000000000000" pitchFamily="2" charset="0"/>
                <a:cs typeface="Poppins" panose="00000500000000000000" pitchFamily="2" charset="0"/>
              </a:rPr>
              <a:t>Olist offers a comprehensive solution to key challenges in the e-commerce industry, leveraging its innovative platform and services. Positioned in a rapidly growing market, Olist stands out with its scalable business model and commitment to customer satisfaction. With its unique value proposition, Olist is poised for significant growth and impact in the e-commerce landscape.</a:t>
            </a:r>
            <a:endParaRPr lang="en-IN" sz="4000" dirty="0">
              <a:solidFill>
                <a:schemeClr val="tx2"/>
              </a:solidFill>
              <a:latin typeface="Poppins" panose="00000500000000000000" pitchFamily="2" charset="0"/>
              <a:cs typeface="Poppins"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3495916" y="1633991"/>
            <a:ext cx="9687995" cy="20505"/>
          </a:xfrm>
          <a:prstGeom prst="line">
            <a:avLst/>
          </a:prstGeom>
          <a:ln w="38100" cap="flat">
            <a:solidFill>
              <a:srgbClr val="000000"/>
            </a:solidFill>
            <a:prstDash val="solid"/>
            <a:headEnd type="none" w="sm" len="sm"/>
            <a:tailEnd type="none" w="sm" len="sm"/>
          </a:ln>
        </p:spPr>
        <p:txBody>
          <a:bodyPr/>
          <a:lstStyle/>
          <a:p>
            <a:endParaRPr lang="en-US"/>
          </a:p>
        </p:txBody>
      </p:sp>
      <p:sp>
        <p:nvSpPr>
          <p:cNvPr id="7" name="Freeform 7"/>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276600" y="571500"/>
            <a:ext cx="7007275" cy="902170"/>
          </a:xfrm>
          <a:prstGeom prst="rect">
            <a:avLst/>
          </a:prstGeom>
        </p:spPr>
        <p:txBody>
          <a:bodyPr lIns="0" tIns="0" rIns="0" bIns="0" rtlCol="0" anchor="t">
            <a:spAutoFit/>
          </a:bodyPr>
          <a:lstStyle/>
          <a:p>
            <a:pPr algn="ctr">
              <a:lnSpc>
                <a:spcPts val="7279"/>
              </a:lnSpc>
            </a:pPr>
            <a:r>
              <a:rPr lang="en-US" sz="5199" dirty="0">
                <a:solidFill>
                  <a:srgbClr val="593C8F"/>
                </a:solidFill>
                <a:latin typeface="League Spartan"/>
              </a:rPr>
              <a:t>Recommendations</a:t>
            </a:r>
          </a:p>
        </p:txBody>
      </p:sp>
      <p:sp>
        <p:nvSpPr>
          <p:cNvPr id="9" name="TextBox 8">
            <a:extLst>
              <a:ext uri="{FF2B5EF4-FFF2-40B4-BE49-F238E27FC236}">
                <a16:creationId xmlns:a16="http://schemas.microsoft.com/office/drawing/2014/main" id="{FD3220C2-7EFB-03BA-C777-973339DB63F6}"/>
              </a:ext>
            </a:extLst>
          </p:cNvPr>
          <p:cNvSpPr txBox="1"/>
          <p:nvPr/>
        </p:nvSpPr>
        <p:spPr>
          <a:xfrm>
            <a:off x="3810000" y="2444750"/>
            <a:ext cx="1165860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chemeClr val="tx2"/>
                </a:solidFill>
                <a:latin typeface="Poppins" panose="00000500000000000000" pitchFamily="2" charset="0"/>
                <a:cs typeface="Poppins" panose="00000500000000000000" pitchFamily="2" charset="0"/>
              </a:rPr>
              <a:t>Implement data-driven marketing strategies for effective customer acquisition and retention.</a:t>
            </a:r>
          </a:p>
          <a:p>
            <a:pPr marL="571500" indent="-571500">
              <a:buFont typeface="Arial" panose="020B0604020202020204" pitchFamily="34" charset="0"/>
              <a:buChar char="•"/>
            </a:pPr>
            <a:r>
              <a:rPr lang="en-US" sz="4000" dirty="0">
                <a:solidFill>
                  <a:schemeClr val="tx2"/>
                </a:solidFill>
                <a:latin typeface="Poppins" panose="00000500000000000000" pitchFamily="2" charset="0"/>
                <a:cs typeface="Poppins" panose="00000500000000000000" pitchFamily="2" charset="0"/>
              </a:rPr>
              <a:t>Prioritize customer satisfaction to maintain a competitive advantage.</a:t>
            </a:r>
          </a:p>
          <a:p>
            <a:pPr marL="571500" indent="-571500">
              <a:buFont typeface="Arial" panose="020B0604020202020204" pitchFamily="34" charset="0"/>
              <a:buChar char="•"/>
            </a:pPr>
            <a:r>
              <a:rPr lang="en-US" sz="4000" dirty="0">
                <a:solidFill>
                  <a:schemeClr val="tx2"/>
                </a:solidFill>
                <a:latin typeface="Poppins" panose="00000500000000000000" pitchFamily="2" charset="0"/>
                <a:cs typeface="Poppins" panose="00000500000000000000" pitchFamily="2" charset="0"/>
              </a:rPr>
              <a:t>Regularly evaluate performance and adapt business strategies accordingly.</a:t>
            </a:r>
            <a:endParaRPr lang="en-IN" sz="4000" dirty="0">
              <a:solidFill>
                <a:schemeClr val="tx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4118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3523081" y="2405195"/>
            <a:ext cx="9687995" cy="20505"/>
          </a:xfrm>
          <a:prstGeom prst="line">
            <a:avLst/>
          </a:prstGeom>
          <a:ln w="38100" cap="flat">
            <a:solidFill>
              <a:srgbClr val="000000"/>
            </a:solidFill>
            <a:prstDash val="solid"/>
            <a:headEnd type="none" w="sm" len="sm"/>
            <a:tailEnd type="none" w="sm" len="sm"/>
          </a:ln>
        </p:spPr>
        <p:txBody>
          <a:bodyPr/>
          <a:lstStyle/>
          <a:p>
            <a:endParaRPr lang="en-US"/>
          </a:p>
        </p:txBody>
      </p:sp>
      <p:sp>
        <p:nvSpPr>
          <p:cNvPr id="7" name="Freeform 7"/>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523081" y="1215225"/>
            <a:ext cx="7007275" cy="887095"/>
          </a:xfrm>
          <a:prstGeom prst="rect">
            <a:avLst/>
          </a:prstGeom>
        </p:spPr>
        <p:txBody>
          <a:bodyPr lIns="0" tIns="0" rIns="0" bIns="0" rtlCol="0" anchor="t">
            <a:spAutoFit/>
          </a:bodyPr>
          <a:lstStyle/>
          <a:p>
            <a:pPr algn="ctr">
              <a:lnSpc>
                <a:spcPts val="7279"/>
              </a:lnSpc>
            </a:pPr>
            <a:r>
              <a:rPr lang="en-US" sz="5199" dirty="0">
                <a:solidFill>
                  <a:srgbClr val="593C8F"/>
                </a:solidFill>
                <a:latin typeface="League Spartan"/>
              </a:rPr>
              <a:t>CHALLENGES FACED</a:t>
            </a:r>
          </a:p>
        </p:txBody>
      </p:sp>
      <p:sp>
        <p:nvSpPr>
          <p:cNvPr id="9" name="TextBox 9"/>
          <p:cNvSpPr txBox="1"/>
          <p:nvPr/>
        </p:nvSpPr>
        <p:spPr>
          <a:xfrm>
            <a:off x="3335221" y="3348607"/>
            <a:ext cx="13449897" cy="5508111"/>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593C8F"/>
                </a:solidFill>
                <a:latin typeface="Poppins"/>
              </a:rPr>
              <a:t>Orders dataset and  Review dataset  has null values, and they are replaced by correct numerical values/strings.</a:t>
            </a:r>
          </a:p>
          <a:p>
            <a:pPr>
              <a:lnSpc>
                <a:spcPts val="4759"/>
              </a:lnSpc>
            </a:pPr>
            <a:endParaRPr lang="en-US" sz="3399" dirty="0">
              <a:solidFill>
                <a:srgbClr val="593C8F"/>
              </a:solidFill>
              <a:latin typeface="Poppins"/>
            </a:endParaRPr>
          </a:p>
          <a:p>
            <a:pPr marL="734059" lvl="1" indent="-367030">
              <a:lnSpc>
                <a:spcPts val="4759"/>
              </a:lnSpc>
              <a:buFont typeface="Arial"/>
              <a:buChar char="•"/>
            </a:pPr>
            <a:r>
              <a:rPr lang="en-US" sz="3399" dirty="0">
                <a:solidFill>
                  <a:srgbClr val="593C8F"/>
                </a:solidFill>
                <a:latin typeface="Poppins"/>
              </a:rPr>
              <a:t>We saw duplicate values in geolocation dataset , they are dropped using “Remove duplicates” in power query.</a:t>
            </a:r>
          </a:p>
          <a:p>
            <a:pPr>
              <a:lnSpc>
                <a:spcPts val="4759"/>
              </a:lnSpc>
            </a:pPr>
            <a:endParaRPr lang="en-US" sz="3399" dirty="0">
              <a:solidFill>
                <a:srgbClr val="593C8F"/>
              </a:solidFill>
              <a:latin typeface="Poppins"/>
            </a:endParaRPr>
          </a:p>
          <a:p>
            <a:pPr marL="734059" lvl="1" indent="-367030">
              <a:lnSpc>
                <a:spcPts val="4759"/>
              </a:lnSpc>
              <a:buFont typeface="Arial"/>
              <a:buChar char="•"/>
            </a:pPr>
            <a:r>
              <a:rPr lang="en-US" sz="3399" dirty="0">
                <a:solidFill>
                  <a:srgbClr val="593C8F"/>
                </a:solidFill>
                <a:latin typeface="Poppins"/>
              </a:rPr>
              <a:t>We saw special characters in city names in geolocation dataset and they are corrected using “Replace” in  power query.</a:t>
            </a:r>
          </a:p>
        </p:txBody>
      </p:sp>
    </p:spTree>
    <p:extLst>
      <p:ext uri="{BB962C8B-B14F-4D97-AF65-F5344CB8AC3E}">
        <p14:creationId xmlns:p14="http://schemas.microsoft.com/office/powerpoint/2010/main" val="1754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US"/>
          </a:p>
        </p:txBody>
      </p:sp>
      <p:grpSp>
        <p:nvGrpSpPr>
          <p:cNvPr id="3" name="Group 3"/>
          <p:cNvGrpSpPr/>
          <p:nvPr/>
        </p:nvGrpSpPr>
        <p:grpSpPr>
          <a:xfrm>
            <a:off x="0" y="5143500"/>
            <a:ext cx="18288000" cy="51435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FFFFF">
                <a:alpha val="90980"/>
              </a:srgbClr>
            </a:solidFill>
          </p:spPr>
          <p:txBody>
            <a:bodyPr/>
            <a:lstStyle/>
            <a:p>
              <a:endParaRPr lang="en-US"/>
            </a:p>
          </p:txBody>
        </p:sp>
        <p:sp>
          <p:nvSpPr>
            <p:cNvPr id="5" name="TextBox 5"/>
            <p:cNvSpPr txBox="1"/>
            <p:nvPr/>
          </p:nvSpPr>
          <p:spPr>
            <a:xfrm>
              <a:off x="0" y="-47625"/>
              <a:ext cx="4816593" cy="140229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72171" y="6951473"/>
            <a:ext cx="10143658" cy="1375155"/>
          </a:xfrm>
          <a:prstGeom prst="rect">
            <a:avLst/>
          </a:prstGeom>
        </p:spPr>
        <p:txBody>
          <a:bodyPr lIns="0" tIns="0" rIns="0" bIns="0" rtlCol="0" anchor="t">
            <a:spAutoFit/>
          </a:bodyPr>
          <a:lstStyle/>
          <a:p>
            <a:pPr algn="ctr">
              <a:lnSpc>
                <a:spcPts val="11272"/>
              </a:lnSpc>
              <a:spcBef>
                <a:spcPct val="0"/>
              </a:spcBef>
            </a:pPr>
            <a:r>
              <a:rPr lang="en-US" sz="8051">
                <a:solidFill>
                  <a:srgbClr val="593C8F"/>
                </a:solidFill>
                <a:latin typeface="League Spartan"/>
              </a:rPr>
              <a:t>THANK YOU</a:t>
            </a:r>
          </a:p>
        </p:txBody>
      </p:sp>
      <p:sp>
        <p:nvSpPr>
          <p:cNvPr id="7" name="AutoShape 7"/>
          <p:cNvSpPr/>
          <p:nvPr/>
        </p:nvSpPr>
        <p:spPr>
          <a:xfrm>
            <a:off x="5897880" y="8345677"/>
            <a:ext cx="649224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dirty="0"/>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dirty="0"/>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dirty="0"/>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7" name="TextBox 7"/>
          <p:cNvSpPr txBox="1"/>
          <p:nvPr/>
        </p:nvSpPr>
        <p:spPr>
          <a:xfrm>
            <a:off x="4012666" y="537527"/>
            <a:ext cx="3302534" cy="902170"/>
          </a:xfrm>
          <a:prstGeom prst="rect">
            <a:avLst/>
          </a:prstGeom>
        </p:spPr>
        <p:txBody>
          <a:bodyPr wrap="square" lIns="0" tIns="0" rIns="0" bIns="0" rtlCol="0" anchor="t">
            <a:spAutoFit/>
          </a:bodyPr>
          <a:lstStyle/>
          <a:p>
            <a:pPr algn="ctr">
              <a:lnSpc>
                <a:spcPts val="7279"/>
              </a:lnSpc>
            </a:pPr>
            <a:r>
              <a:rPr lang="en-US" sz="5199" dirty="0">
                <a:solidFill>
                  <a:srgbClr val="593C8F"/>
                </a:solidFill>
                <a:latin typeface="League Spartan"/>
              </a:rPr>
              <a:t>AGENDA</a:t>
            </a:r>
          </a:p>
        </p:txBody>
      </p:sp>
      <p:sp>
        <p:nvSpPr>
          <p:cNvPr id="8" name="TextBox 8"/>
          <p:cNvSpPr txBox="1"/>
          <p:nvPr/>
        </p:nvSpPr>
        <p:spPr>
          <a:xfrm>
            <a:off x="3739790" y="1676915"/>
            <a:ext cx="12103460" cy="7443609"/>
          </a:xfrm>
          <a:prstGeom prst="rect">
            <a:avLst/>
          </a:prstGeom>
        </p:spPr>
        <p:txBody>
          <a:bodyPr lIns="0" tIns="0" rIns="0" bIns="0" rtlCol="0" anchor="t">
            <a:spAutoFit/>
          </a:bodyPr>
          <a:lstStyle/>
          <a:p>
            <a:pPr marL="604523" lvl="1" indent="-302261" algn="just">
              <a:lnSpc>
                <a:spcPts val="3920"/>
              </a:lnSpc>
              <a:buFont typeface="Arial"/>
              <a:buChar char="•"/>
            </a:pPr>
            <a:r>
              <a:rPr lang="en-US" sz="2800" dirty="0">
                <a:solidFill>
                  <a:srgbClr val="593C8F"/>
                </a:solidFill>
                <a:latin typeface="Poppins"/>
              </a:rPr>
              <a:t>Company History</a:t>
            </a:r>
          </a:p>
          <a:p>
            <a:pPr marL="604523" lvl="1" indent="-302261">
              <a:lnSpc>
                <a:spcPts val="3920"/>
              </a:lnSpc>
              <a:buFont typeface="Arial"/>
              <a:buChar char="•"/>
            </a:pPr>
            <a:r>
              <a:rPr lang="en-US" sz="2800" dirty="0">
                <a:solidFill>
                  <a:srgbClr val="593C8F"/>
                </a:solidFill>
                <a:latin typeface="Poppins"/>
              </a:rPr>
              <a:t>Objective</a:t>
            </a:r>
          </a:p>
          <a:p>
            <a:pPr marL="604523" lvl="1" indent="-302261">
              <a:lnSpc>
                <a:spcPts val="3920"/>
              </a:lnSpc>
              <a:buFont typeface="Arial"/>
              <a:buChar char="•"/>
            </a:pPr>
            <a:r>
              <a:rPr lang="en-US" sz="2800" dirty="0">
                <a:solidFill>
                  <a:srgbClr val="593C8F"/>
                </a:solidFill>
                <a:latin typeface="Poppins"/>
              </a:rPr>
              <a:t>KPI-1 : Weekend Vs Weekday payment statistics </a:t>
            </a:r>
          </a:p>
          <a:p>
            <a:pPr marL="604523" lvl="1" indent="-302261">
              <a:lnSpc>
                <a:spcPts val="3920"/>
              </a:lnSpc>
              <a:buFont typeface="Arial"/>
              <a:buChar char="•"/>
            </a:pPr>
            <a:r>
              <a:rPr lang="en-US" sz="2800" dirty="0">
                <a:solidFill>
                  <a:srgbClr val="593C8F"/>
                </a:solidFill>
                <a:latin typeface="Poppins"/>
              </a:rPr>
              <a:t>KPI-2 : No.of orders by review score “5”and payment type as credit card.</a:t>
            </a:r>
          </a:p>
          <a:p>
            <a:pPr marL="604523" lvl="1" indent="-302261">
              <a:lnSpc>
                <a:spcPts val="3920"/>
              </a:lnSpc>
              <a:buFont typeface="Arial"/>
              <a:buChar char="•"/>
            </a:pPr>
            <a:r>
              <a:rPr lang="en-US" sz="2800" dirty="0">
                <a:solidFill>
                  <a:srgbClr val="593C8F"/>
                </a:solidFill>
                <a:latin typeface="Poppins"/>
              </a:rPr>
              <a:t>KPI-3 : Average no.of days taken for order delivery for pet shop.</a:t>
            </a:r>
          </a:p>
          <a:p>
            <a:pPr marL="604523" lvl="1" indent="-302261">
              <a:lnSpc>
                <a:spcPts val="3920"/>
              </a:lnSpc>
              <a:buFont typeface="Arial"/>
              <a:buChar char="•"/>
            </a:pPr>
            <a:r>
              <a:rPr lang="en-US" sz="2800" dirty="0">
                <a:solidFill>
                  <a:srgbClr val="593C8F"/>
                </a:solidFill>
                <a:latin typeface="Poppins"/>
              </a:rPr>
              <a:t>KPI-4 : Average price and average payments for Sao Paulo city.</a:t>
            </a:r>
          </a:p>
          <a:p>
            <a:pPr marL="604523" lvl="1" indent="-302261">
              <a:lnSpc>
                <a:spcPts val="3920"/>
              </a:lnSpc>
              <a:buFont typeface="Arial"/>
              <a:buChar char="•"/>
            </a:pPr>
            <a:r>
              <a:rPr lang="en-US" sz="2800" dirty="0">
                <a:solidFill>
                  <a:srgbClr val="593C8F"/>
                </a:solidFill>
                <a:latin typeface="Poppins"/>
              </a:rPr>
              <a:t>KPI-5 : Average shipping days Vs Review score.</a:t>
            </a:r>
          </a:p>
          <a:p>
            <a:pPr marL="604523" lvl="1" indent="-302261">
              <a:lnSpc>
                <a:spcPts val="3920"/>
              </a:lnSpc>
              <a:buFont typeface="Arial"/>
              <a:buChar char="•"/>
            </a:pPr>
            <a:r>
              <a:rPr lang="en-US" sz="2800" dirty="0">
                <a:solidFill>
                  <a:srgbClr val="593C8F"/>
                </a:solidFill>
                <a:latin typeface="Poppins"/>
              </a:rPr>
              <a:t>Excel Dashboard</a:t>
            </a:r>
          </a:p>
          <a:p>
            <a:pPr marL="604523" lvl="1" indent="-302261">
              <a:lnSpc>
                <a:spcPts val="3920"/>
              </a:lnSpc>
              <a:buFont typeface="Arial"/>
              <a:buChar char="•"/>
            </a:pPr>
            <a:r>
              <a:rPr lang="en-US" sz="2800" dirty="0">
                <a:solidFill>
                  <a:srgbClr val="593C8F"/>
                </a:solidFill>
                <a:latin typeface="Poppins"/>
              </a:rPr>
              <a:t>Power BI Dashboard</a:t>
            </a:r>
          </a:p>
          <a:p>
            <a:pPr marL="604523" lvl="1" indent="-302261">
              <a:lnSpc>
                <a:spcPts val="3920"/>
              </a:lnSpc>
              <a:buFont typeface="Arial"/>
              <a:buChar char="•"/>
            </a:pPr>
            <a:r>
              <a:rPr lang="en-US" sz="2800" dirty="0">
                <a:solidFill>
                  <a:srgbClr val="593C8F"/>
                </a:solidFill>
                <a:latin typeface="Poppins"/>
              </a:rPr>
              <a:t>Tableau Dashboard</a:t>
            </a:r>
          </a:p>
          <a:p>
            <a:pPr marL="604523" lvl="1" indent="-302261">
              <a:lnSpc>
                <a:spcPts val="3920"/>
              </a:lnSpc>
              <a:buFont typeface="Arial"/>
              <a:buChar char="•"/>
            </a:pPr>
            <a:r>
              <a:rPr lang="en-US" sz="2800" dirty="0">
                <a:solidFill>
                  <a:srgbClr val="593C8F"/>
                </a:solidFill>
                <a:latin typeface="Poppins"/>
              </a:rPr>
              <a:t>Challenges faced</a:t>
            </a:r>
          </a:p>
          <a:p>
            <a:pPr marL="604523" lvl="1" indent="-302261">
              <a:lnSpc>
                <a:spcPts val="3920"/>
              </a:lnSpc>
              <a:buFont typeface="Arial"/>
              <a:buChar char="•"/>
            </a:pPr>
            <a:r>
              <a:rPr lang="en-US" sz="2800" dirty="0">
                <a:solidFill>
                  <a:srgbClr val="593C8F"/>
                </a:solidFill>
                <a:latin typeface="Poppins"/>
              </a:rPr>
              <a:t>Summary</a:t>
            </a:r>
          </a:p>
          <a:p>
            <a:pPr marL="604523" lvl="1" indent="-302261">
              <a:lnSpc>
                <a:spcPts val="3920"/>
              </a:lnSpc>
              <a:buFont typeface="Arial"/>
              <a:buChar char="•"/>
            </a:pPr>
            <a:r>
              <a:rPr lang="en-US" sz="2800" dirty="0">
                <a:solidFill>
                  <a:srgbClr val="593C8F"/>
                </a:solidFill>
                <a:latin typeface="Poppins"/>
              </a:rPr>
              <a:t>Recommendations</a:t>
            </a:r>
          </a:p>
          <a:p>
            <a:pPr>
              <a:lnSpc>
                <a:spcPts val="3920"/>
              </a:lnSpc>
            </a:pPr>
            <a:endParaRPr lang="en-US" sz="2800" dirty="0">
              <a:solidFill>
                <a:srgbClr val="593C8F"/>
              </a:solidFill>
              <a:latin typeface="Poppins"/>
            </a:endParaRPr>
          </a:p>
        </p:txBody>
      </p:sp>
      <p:sp>
        <p:nvSpPr>
          <p:cNvPr id="9" name="AutoShape 9"/>
          <p:cNvSpPr/>
          <p:nvPr/>
        </p:nvSpPr>
        <p:spPr>
          <a:xfrm>
            <a:off x="3739790" y="1443673"/>
            <a:ext cx="649224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610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US" dirty="0"/>
            </a:p>
          </p:txBody>
        </p:sp>
        <p:sp>
          <p:nvSpPr>
            <p:cNvPr id="4" name="TextBox 4"/>
            <p:cNvSpPr txBox="1"/>
            <p:nvPr/>
          </p:nvSpPr>
          <p:spPr>
            <a:xfrm>
              <a:off x="0" y="-85725"/>
              <a:ext cx="2501952" cy="2795058"/>
            </a:xfrm>
            <a:prstGeom prst="rect">
              <a:avLst/>
            </a:prstGeom>
          </p:spPr>
          <p:txBody>
            <a:bodyPr lIns="50800" tIns="50800" rIns="50800" bIns="50800" rtlCol="0" anchor="ctr"/>
            <a:lstStyle/>
            <a:p>
              <a:pPr marL="0" lvl="0" indent="0" algn="l">
                <a:lnSpc>
                  <a:spcPts val="3859"/>
                </a:lnSpc>
                <a:spcBef>
                  <a:spcPct val="0"/>
                </a:spcBef>
              </a:pPr>
              <a:endParaRPr dirty="0"/>
            </a:p>
          </p:txBody>
        </p:sp>
      </p:grpSp>
      <p:sp>
        <p:nvSpPr>
          <p:cNvPr id="5" name="TextBox 5"/>
          <p:cNvSpPr txBox="1"/>
          <p:nvPr/>
        </p:nvSpPr>
        <p:spPr>
          <a:xfrm>
            <a:off x="701805" y="1061699"/>
            <a:ext cx="6417963" cy="738238"/>
          </a:xfrm>
          <a:prstGeom prst="rect">
            <a:avLst/>
          </a:prstGeom>
        </p:spPr>
        <p:txBody>
          <a:bodyPr lIns="0" tIns="0" rIns="0" bIns="0" rtlCol="0" anchor="t">
            <a:spAutoFit/>
          </a:bodyPr>
          <a:lstStyle/>
          <a:p>
            <a:pPr>
              <a:lnSpc>
                <a:spcPts val="6018"/>
              </a:lnSpc>
              <a:spcBef>
                <a:spcPct val="0"/>
              </a:spcBef>
            </a:pPr>
            <a:r>
              <a:rPr lang="en-US" sz="4298" dirty="0">
                <a:solidFill>
                  <a:srgbClr val="FFFFFF"/>
                </a:solidFill>
                <a:latin typeface="League Spartan"/>
              </a:rPr>
              <a:t>COMPANY HISTORY</a:t>
            </a:r>
          </a:p>
        </p:txBody>
      </p:sp>
      <p:sp>
        <p:nvSpPr>
          <p:cNvPr id="6" name="AutoShape 6"/>
          <p:cNvSpPr/>
          <p:nvPr/>
        </p:nvSpPr>
        <p:spPr>
          <a:xfrm flipV="1">
            <a:off x="701805" y="1863790"/>
            <a:ext cx="5761990" cy="1905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7" name="TextBox 7"/>
          <p:cNvSpPr txBox="1"/>
          <p:nvPr/>
        </p:nvSpPr>
        <p:spPr>
          <a:xfrm>
            <a:off x="660321" y="5617280"/>
            <a:ext cx="7519552" cy="2444075"/>
          </a:xfrm>
          <a:prstGeom prst="rect">
            <a:avLst/>
          </a:prstGeom>
        </p:spPr>
        <p:txBody>
          <a:bodyPr lIns="0" tIns="0" rIns="0" bIns="0" rtlCol="0" anchor="t">
            <a:spAutoFit/>
          </a:bodyPr>
          <a:lstStyle/>
          <a:p>
            <a:pPr algn="just">
              <a:lnSpc>
                <a:spcPts val="3859"/>
              </a:lnSpc>
            </a:pPr>
            <a:r>
              <a:rPr lang="en-US" sz="2757" dirty="0">
                <a:solidFill>
                  <a:srgbClr val="FFFFFF"/>
                </a:solidFill>
                <a:latin typeface="Poppins"/>
              </a:rPr>
              <a:t>Olist is a Brazilian e-commerce platform that provides a wide range of services to its sellers including logistics, marketing, and customer service support.</a:t>
            </a:r>
          </a:p>
          <a:p>
            <a:pPr algn="just">
              <a:lnSpc>
                <a:spcPts val="3859"/>
              </a:lnSpc>
              <a:spcBef>
                <a:spcPct val="0"/>
              </a:spcBef>
            </a:pPr>
            <a:endParaRPr lang="en-US" sz="2757" dirty="0">
              <a:solidFill>
                <a:srgbClr val="FFFFFF"/>
              </a:solidFill>
              <a:latin typeface="Poppins"/>
            </a:endParaRPr>
          </a:p>
        </p:txBody>
      </p:sp>
      <p:sp>
        <p:nvSpPr>
          <p:cNvPr id="8" name="TextBox 8"/>
          <p:cNvSpPr txBox="1"/>
          <p:nvPr/>
        </p:nvSpPr>
        <p:spPr>
          <a:xfrm>
            <a:off x="681103" y="2225645"/>
            <a:ext cx="7248394" cy="2974917"/>
          </a:xfrm>
          <a:prstGeom prst="rect">
            <a:avLst/>
          </a:prstGeom>
        </p:spPr>
        <p:txBody>
          <a:bodyPr lIns="0" tIns="0" rIns="0" bIns="0" rtlCol="0" anchor="t">
            <a:spAutoFit/>
          </a:bodyPr>
          <a:lstStyle/>
          <a:p>
            <a:pPr algn="just">
              <a:lnSpc>
                <a:spcPts val="3863"/>
              </a:lnSpc>
            </a:pPr>
            <a:r>
              <a:rPr lang="en-US" sz="2760" dirty="0">
                <a:solidFill>
                  <a:srgbClr val="FFFFFF"/>
                </a:solidFill>
                <a:latin typeface="Poppins"/>
              </a:rPr>
              <a:t>Olist operates as a marketplace, connecting the sellers with customers.it was founded in 2016 by Tiago Dalvi and initially started as a tool for small and medium sized businesses to list their products online.</a:t>
            </a:r>
          </a:p>
        </p:txBody>
      </p:sp>
      <p:sp>
        <p:nvSpPr>
          <p:cNvPr id="9" name="TextBox 9"/>
          <p:cNvSpPr txBox="1"/>
          <p:nvPr/>
        </p:nvSpPr>
        <p:spPr>
          <a:xfrm>
            <a:off x="9525000" y="1044082"/>
            <a:ext cx="6417963" cy="738537"/>
          </a:xfrm>
          <a:prstGeom prst="rect">
            <a:avLst/>
          </a:prstGeom>
        </p:spPr>
        <p:txBody>
          <a:bodyPr lIns="0" tIns="0" rIns="0" bIns="0" rtlCol="0" anchor="t">
            <a:spAutoFit/>
          </a:bodyPr>
          <a:lstStyle/>
          <a:p>
            <a:pPr>
              <a:lnSpc>
                <a:spcPts val="6018"/>
              </a:lnSpc>
              <a:spcBef>
                <a:spcPct val="0"/>
              </a:spcBef>
            </a:pPr>
            <a:r>
              <a:rPr lang="en-US" sz="4298" u="sng" dirty="0">
                <a:solidFill>
                  <a:srgbClr val="593C8F"/>
                </a:solidFill>
                <a:latin typeface="League Spartan"/>
              </a:rPr>
              <a:t>OBJECTIVE</a:t>
            </a:r>
          </a:p>
        </p:txBody>
      </p:sp>
      <p:sp>
        <p:nvSpPr>
          <p:cNvPr id="11" name="TextBox 10">
            <a:extLst>
              <a:ext uri="{FF2B5EF4-FFF2-40B4-BE49-F238E27FC236}">
                <a16:creationId xmlns:a16="http://schemas.microsoft.com/office/drawing/2014/main" id="{BFE28473-0F0D-6A04-0495-31AD9B6C54CB}"/>
              </a:ext>
            </a:extLst>
          </p:cNvPr>
          <p:cNvSpPr txBox="1"/>
          <p:nvPr/>
        </p:nvSpPr>
        <p:spPr>
          <a:xfrm>
            <a:off x="9525000" y="2225645"/>
            <a:ext cx="7620000" cy="5786199"/>
          </a:xfrm>
          <a:prstGeom prst="rect">
            <a:avLst/>
          </a:prstGeom>
          <a:noFill/>
        </p:spPr>
        <p:txBody>
          <a:bodyPr wrap="square" rtlCol="0">
            <a:spAutoFit/>
          </a:bodyPr>
          <a:lstStyle/>
          <a:p>
            <a:pPr algn="just"/>
            <a:r>
              <a:rPr lang="en-US" sz="3200" dirty="0">
                <a:solidFill>
                  <a:srgbClr val="593C8F"/>
                </a:solidFill>
                <a:latin typeface="Poppins"/>
              </a:rPr>
              <a:t>The Olist store analysis project aims to analyse customer purchasing patterns and payment statistics on an e-commerce platform, olist . Project covers several KPI’S such weekday vs weekend sales , payment statistics ,delivery time and customer behavior.The analysis is based on 9 CSV files , which are cleaned and manipulated to extract valuable insights.</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6764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dirty="0"/>
            </a:p>
          </p:txBody>
        </p:sp>
        <p:sp>
          <p:nvSpPr>
            <p:cNvPr id="4" name="TextBox 4"/>
            <p:cNvSpPr txBox="1"/>
            <p:nvPr/>
          </p:nvSpPr>
          <p:spPr>
            <a:xfrm>
              <a:off x="0" y="-47625"/>
              <a:ext cx="812800" cy="2756958"/>
            </a:xfrm>
            <a:prstGeom prst="rect">
              <a:avLst/>
            </a:prstGeom>
          </p:spPr>
          <p:txBody>
            <a:bodyPr lIns="50800" tIns="50800" rIns="50800" bIns="50800" rtlCol="0" anchor="ctr"/>
            <a:lstStyle/>
            <a:p>
              <a:pPr algn="ctr">
                <a:lnSpc>
                  <a:spcPts val="2659"/>
                </a:lnSpc>
              </a:pPr>
              <a:endParaRPr dirty="0"/>
            </a:p>
          </p:txBody>
        </p:sp>
      </p:grpSp>
      <p:sp>
        <p:nvSpPr>
          <p:cNvPr id="5" name="Freeform 5"/>
          <p:cNvSpPr/>
          <p:nvPr/>
        </p:nvSpPr>
        <p:spPr>
          <a:xfrm>
            <a:off x="553003" y="1443147"/>
            <a:ext cx="8592689" cy="3962400"/>
          </a:xfrm>
          <a:custGeom>
            <a:avLst/>
            <a:gdLst/>
            <a:ahLst/>
            <a:cxnLst/>
            <a:rect l="l" t="t" r="r" b="b"/>
            <a:pathLst>
              <a:path w="8592689" h="4639330">
                <a:moveTo>
                  <a:pt x="0" y="0"/>
                </a:moveTo>
                <a:lnTo>
                  <a:pt x="8592689" y="0"/>
                </a:lnTo>
                <a:lnTo>
                  <a:pt x="8592689" y="4639330"/>
                </a:lnTo>
                <a:lnTo>
                  <a:pt x="0" y="4639330"/>
                </a:lnTo>
                <a:lnTo>
                  <a:pt x="0" y="0"/>
                </a:lnTo>
                <a:close/>
              </a:path>
            </a:pathLst>
          </a:custGeom>
          <a:blipFill>
            <a:blip r:embed="rId2"/>
            <a:stretch>
              <a:fillRect/>
            </a:stretch>
          </a:blipFill>
        </p:spPr>
        <p:txBody>
          <a:bodyPr/>
          <a:lstStyle/>
          <a:p>
            <a:endParaRPr lang="en-US" dirty="0"/>
          </a:p>
        </p:txBody>
      </p:sp>
      <p:sp>
        <p:nvSpPr>
          <p:cNvPr id="6" name="AutoShape 6"/>
          <p:cNvSpPr/>
          <p:nvPr/>
        </p:nvSpPr>
        <p:spPr>
          <a:xfrm>
            <a:off x="9986682" y="2738628"/>
            <a:ext cx="649224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8" name="TextBox 8"/>
          <p:cNvSpPr txBox="1"/>
          <p:nvPr/>
        </p:nvSpPr>
        <p:spPr>
          <a:xfrm>
            <a:off x="9713238" y="3196251"/>
            <a:ext cx="8269962" cy="5457904"/>
          </a:xfrm>
          <a:prstGeom prst="rect">
            <a:avLst/>
          </a:prstGeom>
        </p:spPr>
        <p:txBody>
          <a:bodyPr wrap="square" lIns="0" tIns="0" rIns="0" bIns="0" rtlCol="0" anchor="t">
            <a:spAutoFit/>
          </a:bodyPr>
          <a:lstStyle/>
          <a:p>
            <a:pPr marL="734059" lvl="1" indent="-367030">
              <a:lnSpc>
                <a:spcPts val="4759"/>
              </a:lnSpc>
              <a:buFont typeface="Arial"/>
              <a:buChar char="•"/>
            </a:pPr>
            <a:r>
              <a:rPr lang="en-US" sz="2000" dirty="0">
                <a:solidFill>
                  <a:srgbClr val="593C8F"/>
                </a:solidFill>
                <a:latin typeface="Poppins"/>
              </a:rPr>
              <a:t>Total payments : </a:t>
            </a:r>
            <a:r>
              <a:rPr lang="en-US" sz="2000" dirty="0">
                <a:solidFill>
                  <a:srgbClr val="593C8F"/>
                </a:solidFill>
                <a:latin typeface="Poppins Bold"/>
              </a:rPr>
              <a:t>16.01M</a:t>
            </a:r>
          </a:p>
          <a:p>
            <a:pPr marL="734059" lvl="1" indent="-367030">
              <a:lnSpc>
                <a:spcPts val="4759"/>
              </a:lnSpc>
              <a:buFont typeface="Arial"/>
              <a:buChar char="•"/>
            </a:pPr>
            <a:r>
              <a:rPr lang="en-US" sz="2000" dirty="0">
                <a:solidFill>
                  <a:srgbClr val="593C8F"/>
                </a:solidFill>
                <a:latin typeface="Poppins"/>
              </a:rPr>
              <a:t>Weekend Payments : </a:t>
            </a:r>
            <a:r>
              <a:rPr lang="en-US" sz="2000" dirty="0">
                <a:solidFill>
                  <a:srgbClr val="593C8F"/>
                </a:solidFill>
                <a:latin typeface="Poppins Bold"/>
              </a:rPr>
              <a:t>3.5M(23%)</a:t>
            </a:r>
          </a:p>
          <a:p>
            <a:pPr marL="734059" lvl="1" indent="-367030">
              <a:lnSpc>
                <a:spcPts val="4759"/>
              </a:lnSpc>
              <a:buFont typeface="Arial"/>
              <a:buChar char="•"/>
            </a:pPr>
            <a:r>
              <a:rPr lang="en-US" sz="2000" dirty="0">
                <a:solidFill>
                  <a:srgbClr val="593C8F"/>
                </a:solidFill>
                <a:latin typeface="Poppins"/>
              </a:rPr>
              <a:t>Weekday Payments : </a:t>
            </a:r>
            <a:r>
              <a:rPr lang="en-US" sz="2000" dirty="0">
                <a:solidFill>
                  <a:srgbClr val="593C8F"/>
                </a:solidFill>
                <a:latin typeface="Poppins Bold"/>
              </a:rPr>
              <a:t> 11.9M(77%</a:t>
            </a:r>
            <a:r>
              <a:rPr lang="en-US" sz="2000" dirty="0">
                <a:solidFill>
                  <a:srgbClr val="000000"/>
                </a:solidFill>
                <a:latin typeface="Poppins Bold"/>
              </a:rPr>
              <a:t>)</a:t>
            </a:r>
          </a:p>
          <a:p>
            <a:pPr marL="734059" lvl="1" indent="-367030" algn="just">
              <a:lnSpc>
                <a:spcPts val="4759"/>
              </a:lnSpc>
              <a:buFont typeface="Arial"/>
              <a:buChar char="•"/>
            </a:pPr>
            <a:r>
              <a:rPr lang="en-US" sz="2000" dirty="0">
                <a:solidFill>
                  <a:srgbClr val="593C8F"/>
                </a:solidFill>
                <a:latin typeface="Poppins"/>
              </a:rPr>
              <a:t>Our payment statistics reveal a clear trend between weekdays and weekends. The data shows that the majority of transactions, totaling 11.9 million payments, occur during the workweek, representing 74.4% of the total. Conversely, weekends see 3.5 million payments, making up 25.6% of the total volume. </a:t>
            </a:r>
          </a:p>
        </p:txBody>
      </p:sp>
      <p:sp>
        <p:nvSpPr>
          <p:cNvPr id="9" name="TextBox 9"/>
          <p:cNvSpPr txBox="1"/>
          <p:nvPr/>
        </p:nvSpPr>
        <p:spPr>
          <a:xfrm>
            <a:off x="9986682" y="1836458"/>
            <a:ext cx="5586879" cy="902170"/>
          </a:xfrm>
          <a:prstGeom prst="rect">
            <a:avLst/>
          </a:prstGeom>
        </p:spPr>
        <p:txBody>
          <a:bodyPr wrap="square" lIns="0" tIns="0" rIns="0" bIns="0" rtlCol="0" anchor="t">
            <a:spAutoFit/>
          </a:bodyPr>
          <a:lstStyle/>
          <a:p>
            <a:pPr algn="ctr">
              <a:lnSpc>
                <a:spcPts val="7279"/>
              </a:lnSpc>
            </a:pPr>
            <a:r>
              <a:rPr lang="en-US" sz="5199" dirty="0">
                <a:solidFill>
                  <a:srgbClr val="593C8F"/>
                </a:solidFill>
                <a:latin typeface="League Spartan"/>
              </a:rPr>
              <a:t>Observations :</a:t>
            </a:r>
          </a:p>
        </p:txBody>
      </p:sp>
      <p:sp>
        <p:nvSpPr>
          <p:cNvPr id="13" name="TextBox 12">
            <a:extLst>
              <a:ext uri="{FF2B5EF4-FFF2-40B4-BE49-F238E27FC236}">
                <a16:creationId xmlns:a16="http://schemas.microsoft.com/office/drawing/2014/main" id="{8471A886-EF64-7169-5086-E13DDAD134A3}"/>
              </a:ext>
            </a:extLst>
          </p:cNvPr>
          <p:cNvSpPr txBox="1"/>
          <p:nvPr/>
        </p:nvSpPr>
        <p:spPr>
          <a:xfrm>
            <a:off x="1676400" y="483335"/>
            <a:ext cx="16230600" cy="523220"/>
          </a:xfrm>
          <a:prstGeom prst="rect">
            <a:avLst/>
          </a:prstGeom>
          <a:noFill/>
        </p:spPr>
        <p:txBody>
          <a:bodyPr wrap="square" rtlCol="0">
            <a:spAutoFit/>
          </a:bodyPr>
          <a:lstStyle/>
          <a:p>
            <a:pPr algn="just"/>
            <a:r>
              <a:rPr lang="en-US" sz="2800" u="sng" dirty="0">
                <a:solidFill>
                  <a:srgbClr val="593C8F"/>
                </a:solidFill>
                <a:latin typeface="League Spartan"/>
              </a:rPr>
              <a:t>KPI 1: Weekday Vs Weekend (order_purchase_timestamp) Payment Statistics</a:t>
            </a:r>
          </a:p>
        </p:txBody>
      </p:sp>
      <p:pic>
        <p:nvPicPr>
          <p:cNvPr id="11" name="Picture 10" descr="A screenshot of a computer&#10;&#10;Description automatically generated">
            <a:extLst>
              <a:ext uri="{FF2B5EF4-FFF2-40B4-BE49-F238E27FC236}">
                <a16:creationId xmlns:a16="http://schemas.microsoft.com/office/drawing/2014/main" id="{417FDBC5-E8AB-0CA5-84DE-3BDD564E5D75}"/>
              </a:ext>
            </a:extLst>
          </p:cNvPr>
          <p:cNvPicPr>
            <a:picLocks noChangeAspect="1"/>
          </p:cNvPicPr>
          <p:nvPr/>
        </p:nvPicPr>
        <p:blipFill rotWithShape="1">
          <a:blip r:embed="rId3">
            <a:extLst>
              <a:ext uri="{28A0092B-C50C-407E-A947-70E740481C1C}">
                <a14:useLocalDpi xmlns:a14="http://schemas.microsoft.com/office/drawing/2010/main" val="0"/>
              </a:ext>
            </a:extLst>
          </a:blip>
          <a:srcRect t="3412"/>
          <a:stretch/>
        </p:blipFill>
        <p:spPr>
          <a:xfrm>
            <a:off x="553003" y="5631391"/>
            <a:ext cx="8593200" cy="4429765"/>
          </a:xfrm>
          <a:prstGeom prst="rect">
            <a:avLst/>
          </a:prstGeom>
          <a:ln w="57150">
            <a:solidFill>
              <a:schemeClr val="tx1"/>
            </a:solidFill>
          </a:ln>
          <a:effectLst>
            <a:glow rad="228600">
              <a:schemeClr val="accent4">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1)">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6764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dirty="0"/>
            </a:p>
          </p:txBody>
        </p:sp>
        <p:sp>
          <p:nvSpPr>
            <p:cNvPr id="4" name="TextBox 4"/>
            <p:cNvSpPr txBox="1"/>
            <p:nvPr/>
          </p:nvSpPr>
          <p:spPr>
            <a:xfrm>
              <a:off x="0" y="-47625"/>
              <a:ext cx="812800" cy="2756958"/>
            </a:xfrm>
            <a:prstGeom prst="rect">
              <a:avLst/>
            </a:prstGeom>
          </p:spPr>
          <p:txBody>
            <a:bodyPr lIns="50800" tIns="50800" rIns="50800" bIns="50800" rtlCol="0" anchor="ctr"/>
            <a:lstStyle/>
            <a:p>
              <a:pPr algn="ctr">
                <a:lnSpc>
                  <a:spcPts val="2659"/>
                </a:lnSpc>
              </a:pPr>
              <a:endParaRPr dirty="0"/>
            </a:p>
          </p:txBody>
        </p:sp>
      </p:grpSp>
      <p:sp>
        <p:nvSpPr>
          <p:cNvPr id="6" name="AutoShape 6"/>
          <p:cNvSpPr/>
          <p:nvPr/>
        </p:nvSpPr>
        <p:spPr>
          <a:xfrm>
            <a:off x="9986682" y="2738628"/>
            <a:ext cx="649224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8" name="TextBox 8"/>
          <p:cNvSpPr txBox="1"/>
          <p:nvPr/>
        </p:nvSpPr>
        <p:spPr>
          <a:xfrm>
            <a:off x="9713238" y="3196251"/>
            <a:ext cx="8269962" cy="4842351"/>
          </a:xfrm>
          <a:prstGeom prst="rect">
            <a:avLst/>
          </a:prstGeom>
        </p:spPr>
        <p:txBody>
          <a:bodyPr wrap="square" lIns="0" tIns="0" rIns="0" bIns="0" rtlCol="0" anchor="t">
            <a:spAutoFit/>
          </a:bodyPr>
          <a:lstStyle/>
          <a:p>
            <a:pPr marL="734059" lvl="1" indent="-367030" algn="just">
              <a:lnSpc>
                <a:spcPts val="4759"/>
              </a:lnSpc>
              <a:buFont typeface="Arial"/>
              <a:buChar char="•"/>
            </a:pPr>
            <a:r>
              <a:rPr lang="en-US" sz="2000" dirty="0">
                <a:solidFill>
                  <a:srgbClr val="593C8F"/>
                </a:solidFill>
                <a:latin typeface="Poppins"/>
              </a:rPr>
              <a:t>No. of orders by review score 5 and payment type as credit card : </a:t>
            </a:r>
            <a:r>
              <a:rPr lang="en-US" sz="2000" dirty="0">
                <a:solidFill>
                  <a:srgbClr val="593C8F"/>
                </a:solidFill>
                <a:latin typeface="Poppins Bold"/>
              </a:rPr>
              <a:t>44141</a:t>
            </a:r>
          </a:p>
          <a:p>
            <a:pPr marL="734059" lvl="1" indent="-367030" algn="just">
              <a:lnSpc>
                <a:spcPts val="4759"/>
              </a:lnSpc>
              <a:buFont typeface="Arial"/>
              <a:buChar char="•"/>
            </a:pPr>
            <a:r>
              <a:rPr lang="en-US" sz="2000" dirty="0">
                <a:solidFill>
                  <a:srgbClr val="593C8F"/>
                </a:solidFill>
                <a:latin typeface="Poppins" panose="00000500000000000000" pitchFamily="2" charset="0"/>
                <a:cs typeface="Poppins" panose="00000500000000000000" pitchFamily="2" charset="0"/>
              </a:rPr>
              <a:t>Out of 100,000 total orders, a substantial 44,141 orders stand out with a top-notch review score of 5. These orders specifically used credit cards for payment. This signifies a strong preference for credit card transactions among customers who have rated their experience with the highest satisfaction. </a:t>
            </a:r>
          </a:p>
        </p:txBody>
      </p:sp>
      <p:sp>
        <p:nvSpPr>
          <p:cNvPr id="9" name="TextBox 9"/>
          <p:cNvSpPr txBox="1"/>
          <p:nvPr/>
        </p:nvSpPr>
        <p:spPr>
          <a:xfrm>
            <a:off x="9986682" y="1836458"/>
            <a:ext cx="5586879" cy="902170"/>
          </a:xfrm>
          <a:prstGeom prst="rect">
            <a:avLst/>
          </a:prstGeom>
        </p:spPr>
        <p:txBody>
          <a:bodyPr wrap="square" lIns="0" tIns="0" rIns="0" bIns="0" rtlCol="0" anchor="t">
            <a:spAutoFit/>
          </a:bodyPr>
          <a:lstStyle/>
          <a:p>
            <a:pPr algn="ctr">
              <a:lnSpc>
                <a:spcPts val="7279"/>
              </a:lnSpc>
            </a:pPr>
            <a:r>
              <a:rPr lang="en-US" sz="5199" dirty="0">
                <a:solidFill>
                  <a:srgbClr val="593C8F"/>
                </a:solidFill>
                <a:latin typeface="League Spartan"/>
              </a:rPr>
              <a:t>Observations :</a:t>
            </a:r>
          </a:p>
        </p:txBody>
      </p:sp>
      <p:sp>
        <p:nvSpPr>
          <p:cNvPr id="13" name="TextBox 12">
            <a:extLst>
              <a:ext uri="{FF2B5EF4-FFF2-40B4-BE49-F238E27FC236}">
                <a16:creationId xmlns:a16="http://schemas.microsoft.com/office/drawing/2014/main" id="{8471A886-EF64-7169-5086-E13DDAD134A3}"/>
              </a:ext>
            </a:extLst>
          </p:cNvPr>
          <p:cNvSpPr txBox="1"/>
          <p:nvPr/>
        </p:nvSpPr>
        <p:spPr>
          <a:xfrm>
            <a:off x="1676400" y="483335"/>
            <a:ext cx="16230600" cy="523220"/>
          </a:xfrm>
          <a:prstGeom prst="rect">
            <a:avLst/>
          </a:prstGeom>
          <a:noFill/>
        </p:spPr>
        <p:txBody>
          <a:bodyPr wrap="square" rtlCol="0">
            <a:spAutoFit/>
          </a:bodyPr>
          <a:lstStyle/>
          <a:p>
            <a:r>
              <a:rPr lang="en-US" sz="2800" u="sng" dirty="0">
                <a:solidFill>
                  <a:srgbClr val="593C8F"/>
                </a:solidFill>
                <a:latin typeface="League Spartan"/>
              </a:rPr>
              <a:t>KPI 2: </a:t>
            </a:r>
            <a:r>
              <a:rPr lang="en-IN" sz="2800" u="sng" dirty="0">
                <a:solidFill>
                  <a:srgbClr val="593C8F"/>
                </a:solidFill>
                <a:latin typeface="League Spartan"/>
              </a:rPr>
              <a:t>Number of Orders with review score 5 and payment type as credit card.</a:t>
            </a:r>
          </a:p>
        </p:txBody>
      </p:sp>
      <p:sp>
        <p:nvSpPr>
          <p:cNvPr id="11" name="Freeform 5">
            <a:extLst>
              <a:ext uri="{FF2B5EF4-FFF2-40B4-BE49-F238E27FC236}">
                <a16:creationId xmlns:a16="http://schemas.microsoft.com/office/drawing/2014/main" id="{7FDB54A1-5012-B7A7-BB94-E1C1441531F7}"/>
              </a:ext>
            </a:extLst>
          </p:cNvPr>
          <p:cNvSpPr/>
          <p:nvPr/>
        </p:nvSpPr>
        <p:spPr>
          <a:xfrm>
            <a:off x="853966" y="1683177"/>
            <a:ext cx="8593200" cy="3963600"/>
          </a:xfrm>
          <a:custGeom>
            <a:avLst/>
            <a:gdLst/>
            <a:ahLst/>
            <a:cxnLst/>
            <a:rect l="l" t="t" r="r" b="b"/>
            <a:pathLst>
              <a:path w="9113998" h="4667695">
                <a:moveTo>
                  <a:pt x="0" y="0"/>
                </a:moveTo>
                <a:lnTo>
                  <a:pt x="9113998" y="0"/>
                </a:lnTo>
                <a:lnTo>
                  <a:pt x="9113998" y="4667695"/>
                </a:lnTo>
                <a:lnTo>
                  <a:pt x="0" y="4667695"/>
                </a:lnTo>
                <a:lnTo>
                  <a:pt x="0" y="0"/>
                </a:lnTo>
                <a:close/>
              </a:path>
            </a:pathLst>
          </a:custGeom>
          <a:blipFill>
            <a:blip r:embed="rId2"/>
            <a:stretch>
              <a:fillRect/>
            </a:stretch>
          </a:blipFill>
        </p:spPr>
        <p:txBody>
          <a:bodyPr/>
          <a:lstStyle/>
          <a:p>
            <a:endParaRPr lang="en-US" dirty="0"/>
          </a:p>
        </p:txBody>
      </p:sp>
      <p:pic>
        <p:nvPicPr>
          <p:cNvPr id="15" name="Picture 14" descr="A screenshot of a computer program&#10;&#10;Description automatically generated">
            <a:extLst>
              <a:ext uri="{FF2B5EF4-FFF2-40B4-BE49-F238E27FC236}">
                <a16:creationId xmlns:a16="http://schemas.microsoft.com/office/drawing/2014/main" id="{C7AB6E7C-FB8C-4D2C-7B4C-C829F635E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65" y="6018298"/>
            <a:ext cx="8593200" cy="3785367"/>
          </a:xfrm>
          <a:prstGeom prst="rect">
            <a:avLst/>
          </a:prstGeom>
          <a:ln w="57150">
            <a:solidFill>
              <a:schemeClr val="tx1"/>
            </a:solidFill>
          </a:ln>
          <a:effectLst>
            <a:glow rad="228600">
              <a:schemeClr val="accent4">
                <a:satMod val="175000"/>
                <a:alpha val="40000"/>
              </a:schemeClr>
            </a:glow>
          </a:effectLst>
        </p:spPr>
      </p:pic>
    </p:spTree>
    <p:extLst>
      <p:ext uri="{BB962C8B-B14F-4D97-AF65-F5344CB8AC3E}">
        <p14:creationId xmlns:p14="http://schemas.microsoft.com/office/powerpoint/2010/main" val="132682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2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6764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dirty="0"/>
            </a:p>
          </p:txBody>
        </p:sp>
        <p:sp>
          <p:nvSpPr>
            <p:cNvPr id="4" name="TextBox 4"/>
            <p:cNvSpPr txBox="1"/>
            <p:nvPr/>
          </p:nvSpPr>
          <p:spPr>
            <a:xfrm>
              <a:off x="0" y="-47625"/>
              <a:ext cx="812800" cy="2756958"/>
            </a:xfrm>
            <a:prstGeom prst="rect">
              <a:avLst/>
            </a:prstGeom>
          </p:spPr>
          <p:txBody>
            <a:bodyPr lIns="50800" tIns="50800" rIns="50800" bIns="50800" rtlCol="0" anchor="ctr"/>
            <a:lstStyle/>
            <a:p>
              <a:pPr algn="ctr">
                <a:lnSpc>
                  <a:spcPts val="2659"/>
                </a:lnSpc>
              </a:pPr>
              <a:endParaRPr dirty="0"/>
            </a:p>
          </p:txBody>
        </p:sp>
      </p:grpSp>
      <p:sp>
        <p:nvSpPr>
          <p:cNvPr id="6" name="AutoShape 6"/>
          <p:cNvSpPr/>
          <p:nvPr/>
        </p:nvSpPr>
        <p:spPr>
          <a:xfrm>
            <a:off x="9986682" y="2738628"/>
            <a:ext cx="649224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8" name="TextBox 8"/>
          <p:cNvSpPr txBox="1"/>
          <p:nvPr/>
        </p:nvSpPr>
        <p:spPr>
          <a:xfrm>
            <a:off x="9713238" y="3196251"/>
            <a:ext cx="8269962" cy="2995692"/>
          </a:xfrm>
          <a:prstGeom prst="rect">
            <a:avLst/>
          </a:prstGeom>
        </p:spPr>
        <p:txBody>
          <a:bodyPr wrap="square" lIns="0" tIns="0" rIns="0" bIns="0" rtlCol="0" anchor="t">
            <a:spAutoFit/>
          </a:bodyPr>
          <a:lstStyle/>
          <a:p>
            <a:pPr marL="734059" lvl="1" indent="-367030" algn="just">
              <a:lnSpc>
                <a:spcPts val="4759"/>
              </a:lnSpc>
              <a:buFont typeface="Arial"/>
              <a:buChar char="•"/>
            </a:pPr>
            <a:r>
              <a:rPr lang="en-US" sz="2000" dirty="0">
                <a:solidFill>
                  <a:srgbClr val="593C8F"/>
                </a:solidFill>
                <a:latin typeface="Poppins"/>
              </a:rPr>
              <a:t>Average no. of delivery days taken by pet shop : </a:t>
            </a:r>
            <a:r>
              <a:rPr lang="en-US" sz="2000" dirty="0">
                <a:solidFill>
                  <a:srgbClr val="593C8F"/>
                </a:solidFill>
                <a:latin typeface="Poppins Bold"/>
              </a:rPr>
              <a:t>11 Days</a:t>
            </a:r>
          </a:p>
          <a:p>
            <a:pPr marL="734059" lvl="1" indent="-367030" algn="just">
              <a:lnSpc>
                <a:spcPts val="4759"/>
              </a:lnSpc>
              <a:buFont typeface="Arial"/>
              <a:buChar char="•"/>
            </a:pPr>
            <a:r>
              <a:rPr lang="en-US" sz="2000" dirty="0">
                <a:solidFill>
                  <a:srgbClr val="593C8F"/>
                </a:solidFill>
                <a:latin typeface="Poppins"/>
              </a:rPr>
              <a:t>On average, orders from pet shop take 11 days to be delivered to customers. This metric provides insight into the typical delivery timeline, they can improve delivery time and maintain customer satisfaction.</a:t>
            </a:r>
          </a:p>
        </p:txBody>
      </p:sp>
      <p:sp>
        <p:nvSpPr>
          <p:cNvPr id="9" name="TextBox 9"/>
          <p:cNvSpPr txBox="1"/>
          <p:nvPr/>
        </p:nvSpPr>
        <p:spPr>
          <a:xfrm>
            <a:off x="9986682" y="1836458"/>
            <a:ext cx="5586879" cy="902170"/>
          </a:xfrm>
          <a:prstGeom prst="rect">
            <a:avLst/>
          </a:prstGeom>
        </p:spPr>
        <p:txBody>
          <a:bodyPr wrap="square" lIns="0" tIns="0" rIns="0" bIns="0" rtlCol="0" anchor="t">
            <a:spAutoFit/>
          </a:bodyPr>
          <a:lstStyle/>
          <a:p>
            <a:pPr algn="ctr">
              <a:lnSpc>
                <a:spcPts val="7279"/>
              </a:lnSpc>
            </a:pPr>
            <a:r>
              <a:rPr lang="en-US" sz="5199" dirty="0">
                <a:solidFill>
                  <a:srgbClr val="593C8F"/>
                </a:solidFill>
                <a:latin typeface="League Spartan"/>
              </a:rPr>
              <a:t>Observations :</a:t>
            </a:r>
          </a:p>
        </p:txBody>
      </p:sp>
      <p:sp>
        <p:nvSpPr>
          <p:cNvPr id="13" name="TextBox 12">
            <a:extLst>
              <a:ext uri="{FF2B5EF4-FFF2-40B4-BE49-F238E27FC236}">
                <a16:creationId xmlns:a16="http://schemas.microsoft.com/office/drawing/2014/main" id="{8471A886-EF64-7169-5086-E13DDAD134A3}"/>
              </a:ext>
            </a:extLst>
          </p:cNvPr>
          <p:cNvSpPr txBox="1"/>
          <p:nvPr/>
        </p:nvSpPr>
        <p:spPr>
          <a:xfrm>
            <a:off x="1676400" y="483335"/>
            <a:ext cx="16306800" cy="523220"/>
          </a:xfrm>
          <a:prstGeom prst="rect">
            <a:avLst/>
          </a:prstGeom>
          <a:noFill/>
        </p:spPr>
        <p:txBody>
          <a:bodyPr wrap="square" rtlCol="0">
            <a:spAutoFit/>
          </a:bodyPr>
          <a:lstStyle/>
          <a:p>
            <a:r>
              <a:rPr lang="en-US" sz="2800" u="sng" dirty="0">
                <a:solidFill>
                  <a:srgbClr val="593C8F"/>
                </a:solidFill>
                <a:latin typeface="League Spartan"/>
              </a:rPr>
              <a:t>KPI 3 : </a:t>
            </a:r>
            <a:r>
              <a:rPr lang="en-IN" sz="2800" u="sng" dirty="0">
                <a:solidFill>
                  <a:srgbClr val="593C8F"/>
                </a:solidFill>
                <a:latin typeface="League Spartan"/>
              </a:rPr>
              <a:t>Average number of days taken for order_delivered_customer_date for pet_shop</a:t>
            </a:r>
          </a:p>
        </p:txBody>
      </p:sp>
      <p:sp>
        <p:nvSpPr>
          <p:cNvPr id="5" name="Freeform 6">
            <a:extLst>
              <a:ext uri="{FF2B5EF4-FFF2-40B4-BE49-F238E27FC236}">
                <a16:creationId xmlns:a16="http://schemas.microsoft.com/office/drawing/2014/main" id="{3BC443A7-CDBC-D2E2-6750-FBE5F991E220}"/>
              </a:ext>
            </a:extLst>
          </p:cNvPr>
          <p:cNvSpPr/>
          <p:nvPr/>
        </p:nvSpPr>
        <p:spPr>
          <a:xfrm>
            <a:off x="804041" y="1379751"/>
            <a:ext cx="8593200" cy="3963600"/>
          </a:xfrm>
          <a:custGeom>
            <a:avLst/>
            <a:gdLst/>
            <a:ahLst/>
            <a:cxnLst/>
            <a:rect l="l" t="t" r="r" b="b"/>
            <a:pathLst>
              <a:path w="7213218" h="4438903">
                <a:moveTo>
                  <a:pt x="0" y="0"/>
                </a:moveTo>
                <a:lnTo>
                  <a:pt x="7213218" y="0"/>
                </a:lnTo>
                <a:lnTo>
                  <a:pt x="7213218" y="4438903"/>
                </a:lnTo>
                <a:lnTo>
                  <a:pt x="0" y="4438903"/>
                </a:lnTo>
                <a:lnTo>
                  <a:pt x="0" y="0"/>
                </a:lnTo>
                <a:close/>
              </a:path>
            </a:pathLst>
          </a:custGeom>
          <a:blipFill>
            <a:blip r:embed="rId2"/>
            <a:stretch>
              <a:fillRect/>
            </a:stretch>
          </a:blipFill>
        </p:spPr>
        <p:txBody>
          <a:bodyPr/>
          <a:lstStyle/>
          <a:p>
            <a:endParaRPr lang="en-US" dirty="0"/>
          </a:p>
        </p:txBody>
      </p:sp>
      <p:pic>
        <p:nvPicPr>
          <p:cNvPr id="16" name="Picture 15" descr="A screenshot of a computer code&#10;&#10;Description automatically generated">
            <a:extLst>
              <a:ext uri="{FF2B5EF4-FFF2-40B4-BE49-F238E27FC236}">
                <a16:creationId xmlns:a16="http://schemas.microsoft.com/office/drawing/2014/main" id="{DB30D2AC-6CDD-464E-51C7-7B144E7C5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40" y="5974285"/>
            <a:ext cx="8593200" cy="3963599"/>
          </a:xfrm>
          <a:prstGeom prst="rect">
            <a:avLst/>
          </a:prstGeom>
          <a:ln w="57150">
            <a:solidFill>
              <a:schemeClr val="tx1"/>
            </a:solidFill>
          </a:ln>
          <a:effectLst>
            <a:glow rad="228600">
              <a:schemeClr val="accent4">
                <a:satMod val="175000"/>
                <a:alpha val="40000"/>
              </a:schemeClr>
            </a:glow>
          </a:effectLst>
        </p:spPr>
      </p:pic>
    </p:spTree>
    <p:extLst>
      <p:ext uri="{BB962C8B-B14F-4D97-AF65-F5344CB8AC3E}">
        <p14:creationId xmlns:p14="http://schemas.microsoft.com/office/powerpoint/2010/main" val="338960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heel(1)">
                                      <p:cBhvr>
                                        <p:cTn id="16" dur="2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6764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4" name="TextBox 4"/>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9986682" y="2738628"/>
            <a:ext cx="64922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TextBox 8"/>
          <p:cNvSpPr txBox="1"/>
          <p:nvPr/>
        </p:nvSpPr>
        <p:spPr>
          <a:xfrm>
            <a:off x="9713238" y="3196251"/>
            <a:ext cx="8269962" cy="4842351"/>
          </a:xfrm>
          <a:prstGeom prst="rect">
            <a:avLst/>
          </a:prstGeom>
        </p:spPr>
        <p:txBody>
          <a:bodyPr wrap="square" lIns="0" tIns="0" rIns="0" bIns="0" rtlCol="0" anchor="t">
            <a:spAutoFit/>
          </a:bodyPr>
          <a:lstStyle/>
          <a:p>
            <a:pPr marL="734059" lvl="1" indent="-367030" algn="just">
              <a:lnSpc>
                <a:spcPts val="4759"/>
              </a:lnSpc>
              <a:buFont typeface="Arial"/>
              <a:buChar char="•"/>
            </a:pPr>
            <a:r>
              <a:rPr lang="en-US" sz="2000" dirty="0">
                <a:solidFill>
                  <a:srgbClr val="593C8F"/>
                </a:solidFill>
                <a:latin typeface="Poppins"/>
              </a:rPr>
              <a:t>Average price for Sao Paulo city : </a:t>
            </a:r>
            <a:r>
              <a:rPr lang="en-US" sz="2000" dirty="0">
                <a:solidFill>
                  <a:srgbClr val="593C8F"/>
                </a:solidFill>
                <a:latin typeface="Poppins Bold"/>
              </a:rPr>
              <a:t>$107</a:t>
            </a:r>
            <a:r>
              <a:rPr lang="en-US" sz="2000" dirty="0">
                <a:solidFill>
                  <a:srgbClr val="593C8F"/>
                </a:solidFill>
                <a:latin typeface="Poppins"/>
              </a:rPr>
              <a:t> </a:t>
            </a:r>
          </a:p>
          <a:p>
            <a:pPr marL="734059" lvl="1" indent="-367030" algn="just">
              <a:lnSpc>
                <a:spcPts val="4759"/>
              </a:lnSpc>
              <a:buFont typeface="Arial"/>
              <a:buChar char="•"/>
            </a:pPr>
            <a:r>
              <a:rPr lang="en-US" sz="2000" dirty="0">
                <a:solidFill>
                  <a:srgbClr val="593C8F"/>
                </a:solidFill>
                <a:latin typeface="Poppins"/>
              </a:rPr>
              <a:t>Average payment value of Sao Paulo city : </a:t>
            </a:r>
            <a:r>
              <a:rPr lang="en-US" sz="2000" dirty="0">
                <a:solidFill>
                  <a:srgbClr val="593C8F"/>
                </a:solidFill>
                <a:latin typeface="Poppins Bold"/>
              </a:rPr>
              <a:t>$134</a:t>
            </a:r>
          </a:p>
          <a:p>
            <a:pPr marL="734059" lvl="1" indent="-367030" algn="just">
              <a:lnSpc>
                <a:spcPts val="4759"/>
              </a:lnSpc>
              <a:buFont typeface="Arial"/>
              <a:buChar char="•"/>
            </a:pPr>
            <a:r>
              <a:rPr lang="en-US" sz="2000" dirty="0">
                <a:solidFill>
                  <a:srgbClr val="593C8F"/>
                </a:solidFill>
                <a:latin typeface="Poppins"/>
              </a:rPr>
              <a:t>Here Avg price and Avg payments are increasing gradually every year. </a:t>
            </a:r>
          </a:p>
          <a:p>
            <a:pPr marL="734059" lvl="1" indent="-367030" algn="just">
              <a:lnSpc>
                <a:spcPts val="4759"/>
              </a:lnSpc>
              <a:buFont typeface="Arial"/>
              <a:buChar char="•"/>
            </a:pPr>
            <a:r>
              <a:rPr lang="en-US" sz="2000" dirty="0">
                <a:solidFill>
                  <a:srgbClr val="593C8F"/>
                </a:solidFill>
                <a:latin typeface="Poppins"/>
              </a:rPr>
              <a:t>The average price of goods in Sao Paulo city is $107, while the average payment value, is $134. This data offers a comprehensive view of the typical transaction amounts in Sao Paulo city.</a:t>
            </a:r>
          </a:p>
        </p:txBody>
      </p:sp>
      <p:sp>
        <p:nvSpPr>
          <p:cNvPr id="9" name="TextBox 9"/>
          <p:cNvSpPr txBox="1"/>
          <p:nvPr/>
        </p:nvSpPr>
        <p:spPr>
          <a:xfrm>
            <a:off x="9986682" y="1836458"/>
            <a:ext cx="5586879" cy="902170"/>
          </a:xfrm>
          <a:prstGeom prst="rect">
            <a:avLst/>
          </a:prstGeom>
        </p:spPr>
        <p:txBody>
          <a:bodyPr wrap="square" lIns="0" tIns="0" rIns="0" bIns="0" rtlCol="0" anchor="t">
            <a:spAutoFit/>
          </a:bodyPr>
          <a:lstStyle/>
          <a:p>
            <a:pPr algn="ctr">
              <a:lnSpc>
                <a:spcPts val="7279"/>
              </a:lnSpc>
            </a:pPr>
            <a:r>
              <a:rPr lang="en-US" sz="5199" dirty="0">
                <a:solidFill>
                  <a:srgbClr val="593C8F"/>
                </a:solidFill>
                <a:latin typeface="League Spartan"/>
              </a:rPr>
              <a:t>Observations :</a:t>
            </a:r>
          </a:p>
        </p:txBody>
      </p:sp>
      <p:sp>
        <p:nvSpPr>
          <p:cNvPr id="13" name="TextBox 12">
            <a:extLst>
              <a:ext uri="{FF2B5EF4-FFF2-40B4-BE49-F238E27FC236}">
                <a16:creationId xmlns:a16="http://schemas.microsoft.com/office/drawing/2014/main" id="{8471A886-EF64-7169-5086-E13DDAD134A3}"/>
              </a:ext>
            </a:extLst>
          </p:cNvPr>
          <p:cNvSpPr txBox="1"/>
          <p:nvPr/>
        </p:nvSpPr>
        <p:spPr>
          <a:xfrm>
            <a:off x="1676400" y="483335"/>
            <a:ext cx="16306800" cy="523220"/>
          </a:xfrm>
          <a:prstGeom prst="rect">
            <a:avLst/>
          </a:prstGeom>
          <a:noFill/>
        </p:spPr>
        <p:txBody>
          <a:bodyPr wrap="square" rtlCol="0">
            <a:spAutoFit/>
          </a:bodyPr>
          <a:lstStyle/>
          <a:p>
            <a:r>
              <a:rPr lang="en-US" sz="2800" u="sng" dirty="0">
                <a:solidFill>
                  <a:srgbClr val="593C8F"/>
                </a:solidFill>
                <a:latin typeface="League Spartan"/>
              </a:rPr>
              <a:t>KPI 4 : </a:t>
            </a:r>
            <a:r>
              <a:rPr lang="en-IN" sz="2800" u="sng" dirty="0">
                <a:solidFill>
                  <a:srgbClr val="593C8F"/>
                </a:solidFill>
                <a:latin typeface="League Spartan"/>
              </a:rPr>
              <a:t>Average price and payment values from customers of Sao Paulo city</a:t>
            </a:r>
          </a:p>
        </p:txBody>
      </p:sp>
      <p:sp>
        <p:nvSpPr>
          <p:cNvPr id="10" name="Freeform 5">
            <a:extLst>
              <a:ext uri="{FF2B5EF4-FFF2-40B4-BE49-F238E27FC236}">
                <a16:creationId xmlns:a16="http://schemas.microsoft.com/office/drawing/2014/main" id="{B141D56A-2897-6430-F860-D00CAF9C3FD0}"/>
              </a:ext>
            </a:extLst>
          </p:cNvPr>
          <p:cNvSpPr/>
          <p:nvPr/>
        </p:nvSpPr>
        <p:spPr>
          <a:xfrm>
            <a:off x="809530" y="1370129"/>
            <a:ext cx="8593200" cy="3963600"/>
          </a:xfrm>
          <a:custGeom>
            <a:avLst/>
            <a:gdLst/>
            <a:ahLst/>
            <a:cxnLst/>
            <a:rect l="l" t="t" r="r" b="b"/>
            <a:pathLst>
              <a:path w="8115300" h="4557444">
                <a:moveTo>
                  <a:pt x="0" y="0"/>
                </a:moveTo>
                <a:lnTo>
                  <a:pt x="8115300" y="0"/>
                </a:lnTo>
                <a:lnTo>
                  <a:pt x="8115300" y="4557444"/>
                </a:lnTo>
                <a:lnTo>
                  <a:pt x="0" y="4557444"/>
                </a:lnTo>
                <a:lnTo>
                  <a:pt x="0" y="0"/>
                </a:lnTo>
                <a:close/>
              </a:path>
            </a:pathLst>
          </a:custGeom>
          <a:blipFill>
            <a:blip r:embed="rId3"/>
            <a:stretch>
              <a:fillRect/>
            </a:stretch>
          </a:blipFill>
        </p:spPr>
        <p:txBody>
          <a:bodyPr/>
          <a:lstStyle/>
          <a:p>
            <a:endParaRPr lang="en-US"/>
          </a:p>
        </p:txBody>
      </p:sp>
      <p:pic>
        <p:nvPicPr>
          <p:cNvPr id="14" name="Picture 13" descr="A screenshot of a computer&#10;&#10;Description automatically generated">
            <a:extLst>
              <a:ext uri="{FF2B5EF4-FFF2-40B4-BE49-F238E27FC236}">
                <a16:creationId xmlns:a16="http://schemas.microsoft.com/office/drawing/2014/main" id="{A1B56882-0645-E6CD-9AD1-D0B4F67AB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389" y="5713233"/>
            <a:ext cx="8593200" cy="4133733"/>
          </a:xfrm>
          <a:prstGeom prst="rect">
            <a:avLst/>
          </a:prstGeom>
          <a:ln w="57150">
            <a:solidFill>
              <a:schemeClr val="tx1"/>
            </a:solidFill>
          </a:ln>
          <a:effectLst>
            <a:glow rad="228600">
              <a:schemeClr val="accent4">
                <a:satMod val="175000"/>
                <a:alpha val="40000"/>
              </a:schemeClr>
            </a:glow>
          </a:effectLst>
        </p:spPr>
      </p:pic>
    </p:spTree>
    <p:extLst>
      <p:ext uri="{BB962C8B-B14F-4D97-AF65-F5344CB8AC3E}">
        <p14:creationId xmlns:p14="http://schemas.microsoft.com/office/powerpoint/2010/main" val="394272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par>
                                <p:cTn id="14" presetID="21"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6764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4" name="TextBox 4"/>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9986682" y="2738628"/>
            <a:ext cx="64922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TextBox 8"/>
          <p:cNvSpPr txBox="1"/>
          <p:nvPr/>
        </p:nvSpPr>
        <p:spPr>
          <a:xfrm>
            <a:off x="9713238" y="3196251"/>
            <a:ext cx="8269962" cy="2995692"/>
          </a:xfrm>
          <a:prstGeom prst="rect">
            <a:avLst/>
          </a:prstGeom>
        </p:spPr>
        <p:txBody>
          <a:bodyPr wrap="square" lIns="0" tIns="0" rIns="0" bIns="0" rtlCol="0" anchor="t">
            <a:spAutoFit/>
          </a:bodyPr>
          <a:lstStyle/>
          <a:p>
            <a:pPr marL="734059" lvl="1" indent="-367030" algn="just">
              <a:lnSpc>
                <a:spcPts val="4759"/>
              </a:lnSpc>
              <a:buFont typeface="Arial"/>
              <a:buChar char="•"/>
            </a:pPr>
            <a:r>
              <a:rPr lang="en-US" sz="2000" dirty="0">
                <a:solidFill>
                  <a:srgbClr val="593C8F"/>
                </a:solidFill>
                <a:latin typeface="Poppins"/>
              </a:rPr>
              <a:t>Here shipping days and review score are inversely proportional.</a:t>
            </a:r>
          </a:p>
          <a:p>
            <a:pPr marL="734059" lvl="1" indent="-367030" algn="just">
              <a:lnSpc>
                <a:spcPts val="4759"/>
              </a:lnSpc>
              <a:buFont typeface="Arial"/>
              <a:buChar char="•"/>
            </a:pPr>
            <a:r>
              <a:rPr lang="en-US" sz="2000" dirty="0">
                <a:solidFill>
                  <a:srgbClr val="593C8F"/>
                </a:solidFill>
                <a:latin typeface="Poppins"/>
              </a:rPr>
              <a:t>It helps in understanding the impact of delivery time on customer satisfaction levels. Olist can use this information to optimize their logistics and improve their delivery time.</a:t>
            </a:r>
          </a:p>
        </p:txBody>
      </p:sp>
      <p:sp>
        <p:nvSpPr>
          <p:cNvPr id="9" name="TextBox 9"/>
          <p:cNvSpPr txBox="1"/>
          <p:nvPr/>
        </p:nvSpPr>
        <p:spPr>
          <a:xfrm>
            <a:off x="9986682" y="1836458"/>
            <a:ext cx="5586879" cy="902170"/>
          </a:xfrm>
          <a:prstGeom prst="rect">
            <a:avLst/>
          </a:prstGeom>
        </p:spPr>
        <p:txBody>
          <a:bodyPr wrap="square" lIns="0" tIns="0" rIns="0" bIns="0" rtlCol="0" anchor="t">
            <a:spAutoFit/>
          </a:bodyPr>
          <a:lstStyle/>
          <a:p>
            <a:pPr algn="ctr">
              <a:lnSpc>
                <a:spcPts val="7279"/>
              </a:lnSpc>
            </a:pPr>
            <a:r>
              <a:rPr lang="en-US" sz="5199" dirty="0">
                <a:solidFill>
                  <a:srgbClr val="593C8F"/>
                </a:solidFill>
                <a:latin typeface="League Spartan"/>
              </a:rPr>
              <a:t>Observations :</a:t>
            </a:r>
          </a:p>
        </p:txBody>
      </p:sp>
      <p:sp>
        <p:nvSpPr>
          <p:cNvPr id="13" name="TextBox 12">
            <a:extLst>
              <a:ext uri="{FF2B5EF4-FFF2-40B4-BE49-F238E27FC236}">
                <a16:creationId xmlns:a16="http://schemas.microsoft.com/office/drawing/2014/main" id="{8471A886-EF64-7169-5086-E13DDAD134A3}"/>
              </a:ext>
            </a:extLst>
          </p:cNvPr>
          <p:cNvSpPr txBox="1"/>
          <p:nvPr/>
        </p:nvSpPr>
        <p:spPr>
          <a:xfrm>
            <a:off x="1676400" y="419100"/>
            <a:ext cx="16078200" cy="954107"/>
          </a:xfrm>
          <a:prstGeom prst="rect">
            <a:avLst/>
          </a:prstGeom>
          <a:noFill/>
        </p:spPr>
        <p:txBody>
          <a:bodyPr wrap="square" rtlCol="0">
            <a:spAutoFit/>
          </a:bodyPr>
          <a:lstStyle/>
          <a:p>
            <a:pPr algn="just"/>
            <a:r>
              <a:rPr lang="en-US" sz="2800" u="sng" dirty="0">
                <a:solidFill>
                  <a:srgbClr val="593C8F"/>
                </a:solidFill>
                <a:latin typeface="League Spartan"/>
              </a:rPr>
              <a:t>KPI 5 : </a:t>
            </a:r>
            <a:r>
              <a:rPr lang="en-IN" sz="2800" u="sng" dirty="0">
                <a:solidFill>
                  <a:srgbClr val="593C8F"/>
                </a:solidFill>
                <a:latin typeface="League Spartan"/>
              </a:rPr>
              <a:t>Relationship between shipping days (order_delivered_customer_date -order_purchase_timestamp) Vs review scores.</a:t>
            </a:r>
          </a:p>
        </p:txBody>
      </p:sp>
      <p:sp>
        <p:nvSpPr>
          <p:cNvPr id="5" name="Freeform 5"/>
          <p:cNvSpPr/>
          <p:nvPr/>
        </p:nvSpPr>
        <p:spPr>
          <a:xfrm>
            <a:off x="838200" y="1670716"/>
            <a:ext cx="8593200" cy="3963600"/>
          </a:xfrm>
          <a:custGeom>
            <a:avLst/>
            <a:gdLst/>
            <a:ahLst/>
            <a:cxnLst/>
            <a:rect l="l" t="t" r="r" b="b"/>
            <a:pathLst>
              <a:path w="6950998" h="4555835">
                <a:moveTo>
                  <a:pt x="0" y="0"/>
                </a:moveTo>
                <a:lnTo>
                  <a:pt x="6950998" y="0"/>
                </a:lnTo>
                <a:lnTo>
                  <a:pt x="6950998" y="4555835"/>
                </a:lnTo>
                <a:lnTo>
                  <a:pt x="0" y="4555835"/>
                </a:lnTo>
                <a:lnTo>
                  <a:pt x="0" y="0"/>
                </a:lnTo>
                <a:close/>
              </a:path>
            </a:pathLst>
          </a:custGeom>
          <a:blipFill>
            <a:blip r:embed="rId3"/>
            <a:stretch>
              <a:fillRect/>
            </a:stretch>
          </a:blipFill>
        </p:spPr>
        <p:txBody>
          <a:bodyPr/>
          <a:lstStyle/>
          <a:p>
            <a:endParaRPr lang="en-US"/>
          </a:p>
        </p:txBody>
      </p:sp>
      <p:pic>
        <p:nvPicPr>
          <p:cNvPr id="14" name="Picture 13" descr="A screenshot of a computer&#10;&#10;Description automatically generated">
            <a:extLst>
              <a:ext uri="{FF2B5EF4-FFF2-40B4-BE49-F238E27FC236}">
                <a16:creationId xmlns:a16="http://schemas.microsoft.com/office/drawing/2014/main" id="{09033771-88B5-30B9-8D64-425069D4B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931825"/>
            <a:ext cx="8593200" cy="3963600"/>
          </a:xfrm>
          <a:prstGeom prst="rect">
            <a:avLst/>
          </a:prstGeom>
          <a:ln w="57150">
            <a:solidFill>
              <a:schemeClr val="tx1"/>
            </a:solidFill>
          </a:ln>
          <a:effectLst>
            <a:glow rad="228600">
              <a:schemeClr val="accent4">
                <a:satMod val="175000"/>
                <a:alpha val="40000"/>
              </a:schemeClr>
            </a:glow>
          </a:effectLst>
        </p:spPr>
      </p:pic>
    </p:spTree>
    <p:extLst>
      <p:ext uri="{BB962C8B-B14F-4D97-AF65-F5344CB8AC3E}">
        <p14:creationId xmlns:p14="http://schemas.microsoft.com/office/powerpoint/2010/main" val="297134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4" name="TextBox 4"/>
          <p:cNvSpPr txBox="1"/>
          <p:nvPr/>
        </p:nvSpPr>
        <p:spPr>
          <a:xfrm>
            <a:off x="1061768" y="572925"/>
            <a:ext cx="15597560" cy="867545"/>
          </a:xfrm>
          <a:prstGeom prst="rect">
            <a:avLst/>
          </a:prstGeom>
        </p:spPr>
        <p:txBody>
          <a:bodyPr wrap="square" lIns="0" tIns="0" rIns="0" bIns="0" rtlCol="0" anchor="t">
            <a:spAutoFit/>
          </a:bodyPr>
          <a:lstStyle/>
          <a:p>
            <a:pPr algn="ctr">
              <a:lnSpc>
                <a:spcPts val="7139"/>
              </a:lnSpc>
            </a:pPr>
            <a:r>
              <a:rPr lang="en-US" sz="4800" u="sng" dirty="0">
                <a:solidFill>
                  <a:srgbClr val="593C8F"/>
                </a:solidFill>
                <a:latin typeface="League Spartan"/>
              </a:rPr>
              <a:t>SALES ANALYSIS DASHBOARD USING EXCEL</a:t>
            </a:r>
          </a:p>
        </p:txBody>
      </p:sp>
      <p:grpSp>
        <p:nvGrpSpPr>
          <p:cNvPr id="5" name="Group 2">
            <a:extLst>
              <a:ext uri="{FF2B5EF4-FFF2-40B4-BE49-F238E27FC236}">
                <a16:creationId xmlns:a16="http://schemas.microsoft.com/office/drawing/2014/main" id="{F4BEB263-76FE-1004-958E-F0C08165751D}"/>
              </a:ext>
            </a:extLst>
          </p:cNvPr>
          <p:cNvGrpSpPr/>
          <p:nvPr/>
        </p:nvGrpSpPr>
        <p:grpSpPr>
          <a:xfrm>
            <a:off x="0" y="0"/>
            <a:ext cx="152400" cy="10287000"/>
            <a:chOff x="0" y="0"/>
            <a:chExt cx="812800" cy="2709333"/>
          </a:xfrm>
        </p:grpSpPr>
        <p:sp>
          <p:nvSpPr>
            <p:cNvPr id="6" name="Freeform 3">
              <a:extLst>
                <a:ext uri="{FF2B5EF4-FFF2-40B4-BE49-F238E27FC236}">
                  <a16:creationId xmlns:a16="http://schemas.microsoft.com/office/drawing/2014/main" id="{B56FCD21-FA6D-2D3E-B3CB-8459DD13A9D2}"/>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4">
              <a:extLst>
                <a:ext uri="{FF2B5EF4-FFF2-40B4-BE49-F238E27FC236}">
                  <a16:creationId xmlns:a16="http://schemas.microsoft.com/office/drawing/2014/main" id="{0A2C4A3A-705B-8209-9198-A1054CF8F2D3}"/>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pic>
        <p:nvPicPr>
          <p:cNvPr id="9" name="Picture 8" descr="A screenshot of a computer&#10;&#10;Description automatically generated">
            <a:extLst>
              <a:ext uri="{FF2B5EF4-FFF2-40B4-BE49-F238E27FC236}">
                <a16:creationId xmlns:a16="http://schemas.microsoft.com/office/drawing/2014/main" id="{F2AC3444-D95C-6D19-1792-91D1F541B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714500"/>
            <a:ext cx="17449800" cy="8229600"/>
          </a:xfrm>
          <a:prstGeom prst="rect">
            <a:avLst/>
          </a:prstGeom>
          <a:ln w="76200">
            <a:solidFill>
              <a:srgbClr val="7030A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263</TotalTime>
  <Words>811</Words>
  <Application>Microsoft Office PowerPoint</Application>
  <PresentationFormat>Custom</PresentationFormat>
  <Paragraphs>74</Paragraphs>
  <Slides>17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League Spartan</vt:lpstr>
      <vt:lpstr>Poppins Bold</vt:lpstr>
      <vt:lpstr>Lato Bold</vt:lpstr>
      <vt:lpstr>Wingdings</vt:lpstr>
      <vt:lpstr>Arial</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P V</dc:creator>
  <cp:lastModifiedBy>P Vasdev</cp:lastModifiedBy>
  <cp:revision>36</cp:revision>
  <dcterms:created xsi:type="dcterms:W3CDTF">2006-08-16T00:00:00Z</dcterms:created>
  <dcterms:modified xsi:type="dcterms:W3CDTF">2024-04-02T17:50:30Z</dcterms:modified>
  <dc:identifier>DAGA5ksUiYg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2024-04-01T10:15:27Z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92263d6b-773a-44a3-8d9b-6454b2e3163d</vt:lpwstr>
  </property>
  <property fmtid="{D5CDD505-2E9C-101B-9397-08002B2CF9AE}" pid="7" name="MSIP_Label_defa4170-0d19-0005-0004-bc88714345d2_ActionId">
    <vt:lpwstr>3f375253-6404-4b36-8a57-50c964110975</vt:lpwstr>
  </property>
  <property fmtid="{D5CDD505-2E9C-101B-9397-08002B2CF9AE}" pid="8" name="MSIP_Label_defa4170-0d19-0005-0004-bc88714345d2_ContentBits">
    <vt:lpwstr>0</vt:lpwstr>
  </property>
</Properties>
</file>